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100" d="100"/>
          <a:sy n="100" d="100"/>
        </p:scale>
        <p:origin x="-432" y="144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93BDC0-1950-4FEC-B8ED-004581FE713A}" type="datetimeFigureOut">
              <a:rPr lang="it-IT" smtClean="0"/>
              <a:pPr/>
              <a:t>03/02/2015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64EFC-5037-4298-914E-0577AA200D91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11791226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93BDC0-1950-4FEC-B8ED-004581FE713A}" type="datetimeFigureOut">
              <a:rPr lang="it-IT" smtClean="0"/>
              <a:pPr/>
              <a:t>03/02/2015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64EFC-5037-4298-914E-0577AA200D91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21432410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93BDC0-1950-4FEC-B8ED-004581FE713A}" type="datetimeFigureOut">
              <a:rPr lang="it-IT" smtClean="0"/>
              <a:pPr/>
              <a:t>03/02/2015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64EFC-5037-4298-914E-0577AA200D91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14557994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93BDC0-1950-4FEC-B8ED-004581FE713A}" type="datetimeFigureOut">
              <a:rPr lang="it-IT" smtClean="0"/>
              <a:pPr/>
              <a:t>03/02/2015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64EFC-5037-4298-914E-0577AA200D91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3931865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93BDC0-1950-4FEC-B8ED-004581FE713A}" type="datetimeFigureOut">
              <a:rPr lang="it-IT" smtClean="0"/>
              <a:pPr/>
              <a:t>03/02/2015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64EFC-5037-4298-914E-0577AA200D91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13190421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93BDC0-1950-4FEC-B8ED-004581FE713A}" type="datetimeFigureOut">
              <a:rPr lang="it-IT" smtClean="0"/>
              <a:pPr/>
              <a:t>03/02/2015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64EFC-5037-4298-914E-0577AA200D91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23804427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93BDC0-1950-4FEC-B8ED-004581FE713A}" type="datetimeFigureOut">
              <a:rPr lang="it-IT" smtClean="0"/>
              <a:pPr/>
              <a:t>03/02/2015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64EFC-5037-4298-914E-0577AA200D91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26864072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93BDC0-1950-4FEC-B8ED-004581FE713A}" type="datetimeFigureOut">
              <a:rPr lang="it-IT" smtClean="0"/>
              <a:pPr/>
              <a:t>03/02/2015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64EFC-5037-4298-914E-0577AA200D91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27440756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93BDC0-1950-4FEC-B8ED-004581FE713A}" type="datetimeFigureOut">
              <a:rPr lang="it-IT" smtClean="0"/>
              <a:pPr/>
              <a:t>03/02/2015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64EFC-5037-4298-914E-0577AA200D91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9808002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93BDC0-1950-4FEC-B8ED-004581FE713A}" type="datetimeFigureOut">
              <a:rPr lang="it-IT" smtClean="0"/>
              <a:pPr/>
              <a:t>03/02/2015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64EFC-5037-4298-914E-0577AA200D91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16591096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93BDC0-1950-4FEC-B8ED-004581FE713A}" type="datetimeFigureOut">
              <a:rPr lang="it-IT" smtClean="0"/>
              <a:pPr/>
              <a:t>03/02/2015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64EFC-5037-4298-914E-0577AA200D91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33515343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93BDC0-1950-4FEC-B8ED-004581FE713A}" type="datetimeFigureOut">
              <a:rPr lang="it-IT" smtClean="0"/>
              <a:pPr/>
              <a:t>03/02/2015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164EFC-5037-4298-914E-0577AA200D91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32801352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8" name="Gruppo 77"/>
          <p:cNvGrpSpPr/>
          <p:nvPr/>
        </p:nvGrpSpPr>
        <p:grpSpPr>
          <a:xfrm>
            <a:off x="285720" y="71367"/>
            <a:ext cx="6575251" cy="6631655"/>
            <a:chOff x="285720" y="71367"/>
            <a:chExt cx="6575251" cy="6631655"/>
          </a:xfrm>
        </p:grpSpPr>
        <p:cxnSp>
          <p:nvCxnSpPr>
            <p:cNvPr id="4" name="Connettore 2 3"/>
            <p:cNvCxnSpPr/>
            <p:nvPr/>
          </p:nvCxnSpPr>
          <p:spPr>
            <a:xfrm rot="5400000">
              <a:off x="1206014" y="2973005"/>
              <a:ext cx="160736" cy="1059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" name="Connettore 2 4"/>
            <p:cNvCxnSpPr/>
            <p:nvPr/>
          </p:nvCxnSpPr>
          <p:spPr>
            <a:xfrm rot="5400000">
              <a:off x="3492030" y="2973005"/>
              <a:ext cx="160736" cy="1059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Connettore 2 5"/>
            <p:cNvCxnSpPr/>
            <p:nvPr/>
          </p:nvCxnSpPr>
          <p:spPr>
            <a:xfrm rot="5400000">
              <a:off x="4777914" y="2955147"/>
              <a:ext cx="160736" cy="1059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Connettore 2 6"/>
            <p:cNvCxnSpPr/>
            <p:nvPr/>
          </p:nvCxnSpPr>
          <p:spPr>
            <a:xfrm rot="5400000">
              <a:off x="6063798" y="2955147"/>
              <a:ext cx="160736" cy="1059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Connettore 2 7"/>
            <p:cNvCxnSpPr/>
            <p:nvPr/>
          </p:nvCxnSpPr>
          <p:spPr>
            <a:xfrm rot="5400000">
              <a:off x="1204954" y="2455081"/>
              <a:ext cx="160736" cy="1059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Connettore 2 8"/>
            <p:cNvCxnSpPr/>
            <p:nvPr/>
          </p:nvCxnSpPr>
          <p:spPr>
            <a:xfrm rot="5400000">
              <a:off x="5706608" y="1383510"/>
              <a:ext cx="160736" cy="1059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Connettore 2 9"/>
            <p:cNvCxnSpPr/>
            <p:nvPr/>
          </p:nvCxnSpPr>
          <p:spPr>
            <a:xfrm rot="5400000">
              <a:off x="3490970" y="1383510"/>
              <a:ext cx="160736" cy="1059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Connettore 2 10"/>
            <p:cNvCxnSpPr/>
            <p:nvPr/>
          </p:nvCxnSpPr>
          <p:spPr>
            <a:xfrm rot="5400000">
              <a:off x="1206014" y="1383510"/>
              <a:ext cx="160736" cy="1059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Connettore 2 11"/>
            <p:cNvCxnSpPr/>
            <p:nvPr/>
          </p:nvCxnSpPr>
          <p:spPr>
            <a:xfrm rot="5400000">
              <a:off x="3867608" y="5960001"/>
              <a:ext cx="696521" cy="2117"/>
            </a:xfrm>
            <a:prstGeom prst="straightConnector1">
              <a:avLst/>
            </a:prstGeom>
            <a:ln w="28575">
              <a:solidFill>
                <a:schemeClr val="accent6">
                  <a:lumMod val="7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Connettore 2 12"/>
            <p:cNvCxnSpPr/>
            <p:nvPr/>
          </p:nvCxnSpPr>
          <p:spPr>
            <a:xfrm>
              <a:off x="4850693" y="3781866"/>
              <a:ext cx="0" cy="2527454"/>
            </a:xfrm>
            <a:prstGeom prst="straightConnector1">
              <a:avLst/>
            </a:prstGeom>
            <a:ln w="28575">
              <a:solidFill>
                <a:schemeClr val="accent6">
                  <a:lumMod val="75000"/>
                </a:schemeClr>
              </a:solidFill>
              <a:prstDash val="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Rettangolo 13"/>
            <p:cNvSpPr/>
            <p:nvPr/>
          </p:nvSpPr>
          <p:spPr>
            <a:xfrm>
              <a:off x="380971" y="71367"/>
              <a:ext cx="6480000" cy="360000"/>
            </a:xfrm>
            <a:prstGeom prst="rect">
              <a:avLst/>
            </a:prstGeom>
            <a:solidFill>
              <a:schemeClr val="bg1"/>
            </a:solidFill>
            <a:scene3d>
              <a:camera prst="orthographicFront"/>
              <a:lightRig rig="flat" dir="t"/>
            </a:scene3d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spcFirstLastPara="0" vert="horz" wrap="square" lIns="10160" tIns="10160" rIns="10160" bIns="10160" numCol="1" spcCol="1270" anchor="ctr" anchorCtr="0">
              <a:noAutofit/>
            </a:bodyPr>
            <a:lstStyle/>
            <a:p>
              <a:pPr lvl="0" algn="ctr" defTabSz="711200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</a:pPr>
              <a:r>
                <a:rPr lang="it-IT" sz="1200" b="1" kern="1200" dirty="0" smtClean="0">
                  <a:latin typeface="Arial Narrow"/>
                  <a:cs typeface="Arial Narrow"/>
                </a:rPr>
                <a:t>Anemia nell’anziano</a:t>
              </a:r>
            </a:p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it-IT" sz="1200" kern="1200" dirty="0" err="1" smtClean="0">
                  <a:latin typeface="Arial Narrow"/>
                  <a:cs typeface="Arial Narrow"/>
                </a:rPr>
                <a:t>Hb</a:t>
              </a:r>
              <a:r>
                <a:rPr lang="it-IT" sz="1200" kern="1200" dirty="0" smtClean="0">
                  <a:latin typeface="Arial Narrow"/>
                  <a:cs typeface="Arial Narrow"/>
                </a:rPr>
                <a:t> &lt; 12 g/dl</a:t>
              </a:r>
              <a:endParaRPr lang="it-IT" sz="1200" kern="1200" dirty="0">
                <a:latin typeface="Arial Narrow"/>
                <a:cs typeface="Arial Narrow"/>
              </a:endParaRPr>
            </a:p>
          </p:txBody>
        </p:sp>
        <p:sp>
          <p:nvSpPr>
            <p:cNvPr id="15" name="Rettangolo 14"/>
            <p:cNvSpPr/>
            <p:nvPr/>
          </p:nvSpPr>
          <p:spPr>
            <a:xfrm>
              <a:off x="357158" y="861434"/>
              <a:ext cx="1980000" cy="370800"/>
            </a:xfrm>
            <a:prstGeom prst="rect">
              <a:avLst/>
            </a:prstGeom>
            <a:solidFill>
              <a:schemeClr val="bg1"/>
            </a:solidFill>
            <a:ln/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spcFirstLastPara="0" vert="horz" wrap="square" lIns="8890" tIns="8890" rIns="8890" bIns="8890" numCol="1" spcCol="1270" anchor="ctr" anchorCtr="0">
              <a:noAutofit/>
            </a:bodyPr>
            <a:lstStyle/>
            <a:p>
              <a:pPr lvl="0" algn="ctr" defTabSz="622300">
                <a:spcBef>
                  <a:spcPct val="0"/>
                </a:spcBef>
              </a:pPr>
              <a:r>
                <a:rPr lang="it-IT" sz="1200" b="1" kern="1200" dirty="0" smtClean="0">
                  <a:latin typeface="Arial Narrow"/>
                  <a:cs typeface="Arial Narrow"/>
                </a:rPr>
                <a:t>S-Ferritina &lt; 50 µg/l</a:t>
              </a:r>
            </a:p>
            <a:p>
              <a:pPr lvl="0" algn="ctr" defTabSz="622300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</a:pPr>
              <a:r>
                <a:rPr lang="it-IT" sz="1200" b="1" dirty="0" smtClean="0">
                  <a:latin typeface="Arial Narrow"/>
                  <a:cs typeface="Arial Narrow"/>
                </a:rPr>
                <a:t>e/o ST</a:t>
              </a:r>
              <a:r>
                <a:rPr lang="it-IT" sz="1200" b="1" kern="1200" dirty="0" smtClean="0">
                  <a:latin typeface="Arial Narrow"/>
                  <a:cs typeface="Arial Narrow"/>
                </a:rPr>
                <a:t> &lt; 20%</a:t>
              </a:r>
              <a:endParaRPr lang="it-IT" sz="1200" b="1" kern="1200" dirty="0">
                <a:latin typeface="Arial Narrow"/>
                <a:cs typeface="Arial Narrow"/>
              </a:endParaRPr>
            </a:p>
          </p:txBody>
        </p:sp>
        <p:sp>
          <p:nvSpPr>
            <p:cNvPr id="16" name="Rettangolo 15"/>
            <p:cNvSpPr/>
            <p:nvPr/>
          </p:nvSpPr>
          <p:spPr>
            <a:xfrm>
              <a:off x="2592000" y="875044"/>
              <a:ext cx="1980000" cy="370800"/>
            </a:xfrm>
            <a:prstGeom prst="rect">
              <a:avLst/>
            </a:prstGeom>
            <a:solidFill>
              <a:schemeClr val="bg1"/>
            </a:solidFill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spcFirstLastPara="0" vert="horz" wrap="square" lIns="8890" tIns="8890" rIns="8890" bIns="8890" numCol="1" spcCol="1270" anchor="ctr" anchorCtr="0">
              <a:noAutofit/>
            </a:bodyPr>
            <a:lstStyle/>
            <a:p>
              <a:pPr lvl="0" algn="ctr" defTabSz="622300">
                <a:spcBef>
                  <a:spcPct val="0"/>
                </a:spcBef>
              </a:pPr>
              <a:r>
                <a:rPr lang="it-IT" sz="1200" b="1" kern="1200" dirty="0" smtClean="0">
                  <a:latin typeface="Arial Narrow"/>
                  <a:cs typeface="Arial Narrow"/>
                </a:rPr>
                <a:t>S-Ferritina 50-100 µg/l</a:t>
              </a:r>
            </a:p>
            <a:p>
              <a:pPr lvl="0" algn="ctr" defTabSz="622300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</a:pPr>
              <a:r>
                <a:rPr lang="it-IT" sz="1200" b="1" dirty="0" smtClean="0">
                  <a:latin typeface="Arial Narrow"/>
                  <a:cs typeface="Arial Narrow"/>
                </a:rPr>
                <a:t>e/o</a:t>
              </a:r>
              <a:r>
                <a:rPr lang="it-IT" sz="1200" b="1" kern="1200" dirty="0" smtClean="0">
                  <a:latin typeface="Arial Narrow"/>
                  <a:cs typeface="Arial Narrow"/>
                </a:rPr>
                <a:t> ST &lt; 20%</a:t>
              </a:r>
              <a:endParaRPr lang="it-IT" sz="1200" b="1" kern="1200" dirty="0">
                <a:latin typeface="Arial Narrow"/>
                <a:cs typeface="Arial Narrow"/>
              </a:endParaRPr>
            </a:p>
          </p:txBody>
        </p:sp>
        <p:sp>
          <p:nvSpPr>
            <p:cNvPr id="17" name="Rettangolo 16"/>
            <p:cNvSpPr/>
            <p:nvPr/>
          </p:nvSpPr>
          <p:spPr>
            <a:xfrm>
              <a:off x="4857752" y="875044"/>
              <a:ext cx="1980000" cy="370800"/>
            </a:xfrm>
            <a:prstGeom prst="rect">
              <a:avLst/>
            </a:prstGeom>
            <a:solidFill>
              <a:schemeClr val="bg1"/>
            </a:solidFill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spcFirstLastPara="0" vert="horz" wrap="square" lIns="8890" tIns="8890" rIns="8890" bIns="8890" numCol="1" spcCol="1270" anchor="ctr" anchorCtr="0">
              <a:noAutofit/>
            </a:bodyPr>
            <a:lstStyle/>
            <a:p>
              <a:pPr lvl="0" algn="ctr" defTabSz="622300">
                <a:spcBef>
                  <a:spcPct val="0"/>
                </a:spcBef>
              </a:pPr>
              <a:r>
                <a:rPr lang="it-IT" sz="1200" b="1" kern="1200" dirty="0" smtClean="0">
                  <a:latin typeface="Arial Narrow"/>
                  <a:cs typeface="Arial Narrow"/>
                </a:rPr>
                <a:t>S-Ferritina &gt;100 µg/l</a:t>
              </a:r>
            </a:p>
            <a:p>
              <a:pPr lvl="0" algn="ctr" defTabSz="622300">
                <a:spcBef>
                  <a:spcPct val="0"/>
                </a:spcBef>
              </a:pPr>
              <a:r>
                <a:rPr lang="it-IT" sz="1200" b="1" kern="1200" dirty="0" smtClean="0">
                  <a:latin typeface="Arial Narrow"/>
                  <a:cs typeface="Arial Narrow"/>
                </a:rPr>
                <a:t> </a:t>
              </a:r>
              <a:r>
                <a:rPr lang="it-IT" sz="1200" b="1" dirty="0" smtClean="0">
                  <a:latin typeface="Arial Narrow"/>
                  <a:cs typeface="Arial Narrow"/>
                </a:rPr>
                <a:t>e/o </a:t>
              </a:r>
              <a:r>
                <a:rPr lang="it-IT" sz="1200" b="1" kern="1200" dirty="0" smtClean="0">
                  <a:latin typeface="Arial Narrow"/>
                  <a:cs typeface="Arial Narrow"/>
                </a:rPr>
                <a:t>TS &gt;20%</a:t>
              </a:r>
              <a:endParaRPr lang="it-IT" sz="1400" b="1" kern="1200" dirty="0">
                <a:latin typeface="Arial Narrow"/>
                <a:cs typeface="Arial Narrow"/>
              </a:endParaRPr>
            </a:p>
          </p:txBody>
        </p:sp>
        <p:sp>
          <p:nvSpPr>
            <p:cNvPr id="18" name="Rettangolo 17"/>
            <p:cNvSpPr/>
            <p:nvPr/>
          </p:nvSpPr>
          <p:spPr>
            <a:xfrm>
              <a:off x="357158" y="1517986"/>
              <a:ext cx="1980000" cy="828000"/>
            </a:xfrm>
            <a:prstGeom prst="rect">
              <a:avLst/>
            </a:prstGeom>
            <a:ln/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spcFirstLastPara="0" vert="horz" wrap="square" lIns="11430" tIns="11430" rIns="11430" bIns="11430" numCol="1" spcCol="1270" anchor="ctr" anchorCtr="0">
              <a:noAutofit/>
            </a:bodyPr>
            <a:lstStyle/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it-IT" sz="1600" b="1" kern="1200" dirty="0" smtClean="0">
                  <a:latin typeface="Arial Narrow"/>
                  <a:cs typeface="Arial Narrow"/>
                </a:rPr>
                <a:t>IDA confermata</a:t>
              </a:r>
            </a:p>
            <a:p>
              <a:pPr lvl="0" algn="ctr" defTabSz="800100">
                <a:spcBef>
                  <a:spcPct val="0"/>
                </a:spcBef>
              </a:pPr>
              <a:r>
                <a:rPr lang="it-IT" sz="1050" i="1" dirty="0" smtClean="0">
                  <a:latin typeface="Arial Narrow"/>
                  <a:cs typeface="Arial Narrow"/>
                </a:rPr>
                <a:t>MCV può essere normale nelle fasi precoci o in presenza di un concomitante deficit di </a:t>
              </a:r>
              <a:r>
                <a:rPr lang="it-IT" sz="1050" i="1" dirty="0" err="1" smtClean="0">
                  <a:latin typeface="Arial Narrow"/>
                  <a:cs typeface="Arial Narrow"/>
                </a:rPr>
                <a:t>folati</a:t>
              </a:r>
              <a:r>
                <a:rPr lang="it-IT" sz="1050" i="1" dirty="0" smtClean="0">
                  <a:latin typeface="Arial Narrow"/>
                  <a:cs typeface="Arial Narrow"/>
                </a:rPr>
                <a:t> o vit. B12</a:t>
              </a:r>
              <a:endParaRPr lang="it-IT" sz="1100" i="1" kern="1200" dirty="0">
                <a:latin typeface="Arial Narrow"/>
                <a:cs typeface="Arial Narrow"/>
              </a:endParaRPr>
            </a:p>
          </p:txBody>
        </p:sp>
        <p:grpSp>
          <p:nvGrpSpPr>
            <p:cNvPr id="19" name="Gruppo 18"/>
            <p:cNvGrpSpPr/>
            <p:nvPr/>
          </p:nvGrpSpPr>
          <p:grpSpPr>
            <a:xfrm>
              <a:off x="380971" y="517854"/>
              <a:ext cx="6480000" cy="214314"/>
              <a:chOff x="2148139" y="67492"/>
              <a:chExt cx="1606499" cy="803249"/>
            </a:xfrm>
            <a:solidFill>
              <a:srgbClr val="92D050"/>
            </a:solidFill>
            <a:scene3d>
              <a:camera prst="orthographicFront"/>
              <a:lightRig rig="flat" dir="t"/>
            </a:scene3d>
          </p:grpSpPr>
          <p:sp>
            <p:nvSpPr>
              <p:cNvPr id="20" name="Rettangolo 19"/>
              <p:cNvSpPr/>
              <p:nvPr/>
            </p:nvSpPr>
            <p:spPr>
              <a:xfrm>
                <a:off x="2148139" y="67492"/>
                <a:ext cx="1606499" cy="803249"/>
              </a:xfrm>
              <a:prstGeom prst="rect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</p:sp>
          <p:sp>
            <p:nvSpPr>
              <p:cNvPr id="21" name="Rettangolo 20"/>
              <p:cNvSpPr/>
              <p:nvPr/>
            </p:nvSpPr>
            <p:spPr>
              <a:xfrm>
                <a:off x="2148139" y="67492"/>
                <a:ext cx="1606499" cy="803249"/>
              </a:xfrm>
              <a:prstGeom prst="rect">
                <a:avLst/>
              </a:prstGeom>
              <a:ln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spcFirstLastPara="0" vert="horz" wrap="square" lIns="10160" tIns="10160" rIns="10160" bIns="10160" numCol="1" spcCol="1270" anchor="ctr" anchorCtr="0">
                <a:noAutofit/>
              </a:bodyPr>
              <a:lstStyle/>
              <a:p>
                <a:pPr lvl="0" algn="ctr" defTabSz="711200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</a:pPr>
                <a:r>
                  <a:rPr lang="it-IT" sz="1200" b="1" kern="1200" dirty="0" smtClean="0">
                    <a:latin typeface="Arial Narrow"/>
                    <a:cs typeface="Arial Narrow"/>
                  </a:rPr>
                  <a:t>Valuta i parametri del ferro</a:t>
                </a:r>
                <a:endParaRPr lang="it-IT" sz="1200" kern="1200" dirty="0">
                  <a:latin typeface="Arial Narrow"/>
                  <a:cs typeface="Arial Narrow"/>
                </a:endParaRPr>
              </a:p>
            </p:txBody>
          </p:sp>
        </p:grpSp>
        <p:sp>
          <p:nvSpPr>
            <p:cNvPr id="22" name="Rettangolo 21"/>
            <p:cNvSpPr/>
            <p:nvPr/>
          </p:nvSpPr>
          <p:spPr>
            <a:xfrm>
              <a:off x="380971" y="2589556"/>
              <a:ext cx="2262203" cy="267893"/>
            </a:xfrm>
            <a:prstGeom prst="rect">
              <a:avLst/>
            </a:prstGeom>
            <a:ln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spcFirstLastPara="0" vert="horz" wrap="square" lIns="10160" tIns="10160" rIns="10160" bIns="10160" numCol="1" spcCol="1270" anchor="ctr" anchorCtr="0">
              <a:noAutofit/>
            </a:bodyPr>
            <a:lstStyle/>
            <a:p>
              <a:pPr lvl="0" algn="ctr" defTabSz="711200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</a:pPr>
              <a:r>
                <a:rPr lang="it-IT" sz="1200" b="1" kern="1200" dirty="0" smtClean="0">
                  <a:latin typeface="Arial Narrow"/>
                  <a:cs typeface="Arial Narrow"/>
                </a:rPr>
                <a:t>Cerca la causa</a:t>
              </a:r>
              <a:endParaRPr lang="it-IT" sz="1200" kern="1200" dirty="0">
                <a:latin typeface="Arial Narrow"/>
                <a:cs typeface="Arial Narrow"/>
              </a:endParaRPr>
            </a:p>
          </p:txBody>
        </p:sp>
        <p:cxnSp>
          <p:nvCxnSpPr>
            <p:cNvPr id="23" name="Connettore 2 22"/>
            <p:cNvCxnSpPr/>
            <p:nvPr/>
          </p:nvCxnSpPr>
          <p:spPr>
            <a:xfrm rot="5400000">
              <a:off x="3490970" y="2455081"/>
              <a:ext cx="160736" cy="1059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ttangolo 23"/>
            <p:cNvSpPr/>
            <p:nvPr/>
          </p:nvSpPr>
          <p:spPr>
            <a:xfrm>
              <a:off x="2571736" y="1504913"/>
              <a:ext cx="1980000" cy="828000"/>
            </a:xfrm>
            <a:prstGeom prst="rect">
              <a:avLst/>
            </a:prstGeom>
            <a:solidFill>
              <a:schemeClr val="bg1"/>
            </a:solidFill>
            <a:ln/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spcFirstLastPara="0" vert="horz" wrap="square" lIns="11430" tIns="11430" rIns="11430" bIns="11430" numCol="1" spcCol="1270" anchor="ctr" anchorCtr="0">
              <a:noAutofit/>
            </a:bodyPr>
            <a:lstStyle/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it-IT" sz="1600" b="1" kern="1200" dirty="0" smtClean="0">
                  <a:latin typeface="Arial Narrow"/>
                  <a:cs typeface="Arial Narrow"/>
                </a:rPr>
                <a:t>IDA possibile</a:t>
              </a:r>
            </a:p>
            <a:p>
              <a:pPr lvl="0" algn="ctr" defTabSz="800100">
                <a:spcBef>
                  <a:spcPct val="0"/>
                </a:spcBef>
              </a:pPr>
              <a:r>
                <a:rPr lang="it-IT" sz="1050" i="1" dirty="0" smtClean="0">
                  <a:latin typeface="Arial Narrow"/>
                  <a:cs typeface="Arial Narrow"/>
                </a:rPr>
                <a:t>ID non può essere esclusa nel caso di flogosi o malattie croniche concomitanti</a:t>
              </a:r>
            </a:p>
            <a:p>
              <a:pPr lvl="0" algn="ctr" defTabSz="800100">
                <a:spcBef>
                  <a:spcPct val="0"/>
                </a:spcBef>
              </a:pPr>
              <a:endParaRPr lang="it-IT" sz="1050" i="1" kern="1200" dirty="0">
                <a:latin typeface="Arial Narrow"/>
                <a:cs typeface="Arial Narrow"/>
              </a:endParaRPr>
            </a:p>
          </p:txBody>
        </p:sp>
        <p:sp>
          <p:nvSpPr>
            <p:cNvPr id="25" name="Rettangolo 24"/>
            <p:cNvSpPr/>
            <p:nvPr/>
          </p:nvSpPr>
          <p:spPr>
            <a:xfrm>
              <a:off x="4786314" y="1517986"/>
              <a:ext cx="1980000" cy="828000"/>
            </a:xfrm>
            <a:prstGeom prst="rect">
              <a:avLst/>
            </a:prstGeom>
            <a:solidFill>
              <a:schemeClr val="bg1"/>
            </a:solidFill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spcFirstLastPara="0" vert="horz" wrap="square" lIns="11430" tIns="11430" rIns="11430" bIns="11430" numCol="1" spcCol="1270" anchor="ctr" anchorCtr="0">
              <a:noAutofit/>
            </a:bodyPr>
            <a:lstStyle/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it-IT" sz="1600" b="1" kern="1200" dirty="0" smtClean="0">
                  <a:latin typeface="Arial Narrow"/>
                  <a:cs typeface="Arial Narrow"/>
                </a:rPr>
                <a:t>IDA improbabile</a:t>
              </a:r>
            </a:p>
            <a:p>
              <a:pPr lvl="0" algn="ctr" defTabSz="800100">
                <a:spcBef>
                  <a:spcPct val="0"/>
                </a:spcBef>
              </a:pPr>
              <a:r>
                <a:rPr lang="it-IT" sz="1050" i="1" dirty="0" smtClean="0">
                  <a:latin typeface="Arial Narrow"/>
                  <a:cs typeface="Arial Narrow"/>
                </a:rPr>
                <a:t>Identifica altre cause di anemia (AI, CKD, MDS, HM, emolisi, etc.)</a:t>
              </a:r>
            </a:p>
            <a:p>
              <a:pPr lvl="0" algn="ctr" defTabSz="800100">
                <a:spcBef>
                  <a:spcPct val="0"/>
                </a:spcBef>
              </a:pPr>
              <a:endParaRPr lang="it-IT" sz="1050" i="1" kern="1200" dirty="0">
                <a:latin typeface="Arial Narrow"/>
                <a:cs typeface="Arial Narrow"/>
              </a:endParaRPr>
            </a:p>
          </p:txBody>
        </p:sp>
        <p:sp>
          <p:nvSpPr>
            <p:cNvPr id="26" name="Rettangolo 25"/>
            <p:cNvSpPr/>
            <p:nvPr/>
          </p:nvSpPr>
          <p:spPr>
            <a:xfrm>
              <a:off x="4143372" y="3089622"/>
              <a:ext cx="1440000" cy="701676"/>
            </a:xfrm>
            <a:prstGeom prst="rect">
              <a:avLst/>
            </a:prstGeom>
            <a:solidFill>
              <a:schemeClr val="bg1"/>
            </a:solidFill>
            <a:ln/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spcFirstLastPara="0" vert="horz" wrap="square" lIns="8890" tIns="8890" rIns="8890" bIns="8890" numCol="1" spcCol="1270" anchor="ctr" anchorCtr="0">
              <a:noAutofit/>
            </a:bodyPr>
            <a:lstStyle/>
            <a:p>
              <a:pPr lvl="0" algn="ctr" defTabSz="622300">
                <a:spcBef>
                  <a:spcPct val="0"/>
                </a:spcBef>
              </a:pPr>
              <a:r>
                <a:rPr lang="it-IT" sz="1200" b="1" dirty="0" err="1" smtClean="0">
                  <a:latin typeface="Arial Narrow"/>
                  <a:cs typeface="Arial Narrow"/>
                </a:rPr>
                <a:t>Inappropriatamente</a:t>
              </a:r>
              <a:r>
                <a:rPr lang="it-IT" sz="1200" b="1" dirty="0" smtClean="0">
                  <a:latin typeface="Arial Narrow"/>
                  <a:cs typeface="Arial Narrow"/>
                </a:rPr>
                <a:t> normale</a:t>
              </a:r>
              <a:endParaRPr lang="it-IT" sz="1200" b="1" kern="1200" dirty="0">
                <a:latin typeface="Arial Narrow"/>
                <a:cs typeface="Arial Narrow"/>
              </a:endParaRPr>
            </a:p>
          </p:txBody>
        </p:sp>
        <p:cxnSp>
          <p:nvCxnSpPr>
            <p:cNvPr id="27" name="Connettore 2 26"/>
            <p:cNvCxnSpPr/>
            <p:nvPr/>
          </p:nvCxnSpPr>
          <p:spPr>
            <a:xfrm flipH="1">
              <a:off x="3570808" y="3812552"/>
              <a:ext cx="2120" cy="1404000"/>
            </a:xfrm>
            <a:prstGeom prst="straightConnector1">
              <a:avLst/>
            </a:prstGeom>
            <a:ln w="28575">
              <a:solidFill>
                <a:srgbClr val="92D05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" name="Rettangolo 27"/>
            <p:cNvSpPr/>
            <p:nvPr/>
          </p:nvSpPr>
          <p:spPr>
            <a:xfrm>
              <a:off x="2786051" y="4123241"/>
              <a:ext cx="2857519" cy="464346"/>
            </a:xfrm>
            <a:prstGeom prst="rect">
              <a:avLst/>
            </a:prstGeom>
            <a:ln/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spcFirstLastPara="0" vert="horz" wrap="square" lIns="8890" tIns="8890" rIns="8890" bIns="8890" numCol="1" spcCol="1270" anchor="ctr" anchorCtr="0">
              <a:noAutofit/>
            </a:bodyPr>
            <a:lstStyle/>
            <a:p>
              <a:pPr marL="85725" lvl="0" algn="ctr" defTabSz="622300">
                <a:spcBef>
                  <a:spcPct val="0"/>
                </a:spcBef>
              </a:pPr>
              <a:r>
                <a:rPr lang="it-IT" sz="1200" kern="1200" dirty="0" smtClean="0">
                  <a:latin typeface="Arial Narrow"/>
                  <a:cs typeface="Arial Narrow"/>
                </a:rPr>
                <a:t>Dati concordanti con possibile</a:t>
              </a:r>
            </a:p>
            <a:p>
              <a:pPr marL="85725" lvl="0" algn="ctr" defTabSz="622300">
                <a:spcBef>
                  <a:spcPct val="0"/>
                </a:spcBef>
              </a:pPr>
              <a:r>
                <a:rPr lang="it-IT" sz="1600" b="1" kern="1200" dirty="0" smtClean="0">
                  <a:latin typeface="Arial Narrow"/>
                  <a:cs typeface="Arial Narrow"/>
                </a:rPr>
                <a:t>IDA coesistente</a:t>
              </a:r>
              <a:endParaRPr lang="it-IT" sz="1600" dirty="0" smtClean="0">
                <a:latin typeface="Arial Narrow"/>
                <a:cs typeface="Arial Narrow"/>
              </a:endParaRPr>
            </a:p>
          </p:txBody>
        </p:sp>
        <p:sp>
          <p:nvSpPr>
            <p:cNvPr id="29" name="Rettangolo 28"/>
            <p:cNvSpPr/>
            <p:nvPr/>
          </p:nvSpPr>
          <p:spPr>
            <a:xfrm>
              <a:off x="2928927" y="2589556"/>
              <a:ext cx="3429024" cy="267893"/>
            </a:xfrm>
            <a:prstGeom prst="rect">
              <a:avLst/>
            </a:prstGeom>
            <a:ln w="28575" cmpd="sng">
              <a:prstDash val="dash"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spcFirstLastPara="0" vert="horz" wrap="square" lIns="10160" tIns="10160" rIns="10160" bIns="10160" numCol="1" spcCol="1270" anchor="ctr" anchorCtr="0">
              <a:noAutofit/>
            </a:bodyPr>
            <a:lstStyle/>
            <a:p>
              <a:pPr lvl="0" algn="ctr" defTabSz="711200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</a:pPr>
              <a:r>
                <a:rPr lang="it-IT" sz="1200" b="1" kern="1200" dirty="0" smtClean="0">
                  <a:latin typeface="Arial Narrow"/>
                  <a:cs typeface="Arial Narrow"/>
                </a:rPr>
                <a:t>Valuta i livelli di </a:t>
              </a:r>
              <a:r>
                <a:rPr lang="it-IT" sz="1200" b="1" kern="1200" dirty="0" err="1" smtClean="0">
                  <a:latin typeface="Arial Narrow"/>
                  <a:cs typeface="Arial Narrow"/>
                </a:rPr>
                <a:t>epcidina</a:t>
              </a:r>
              <a:endParaRPr lang="it-IT" sz="1200" kern="1200" dirty="0">
                <a:latin typeface="Arial Narrow"/>
                <a:cs typeface="Arial Narrow"/>
              </a:endParaRPr>
            </a:p>
          </p:txBody>
        </p:sp>
        <p:sp>
          <p:nvSpPr>
            <p:cNvPr id="30" name="Rettangolo 29"/>
            <p:cNvSpPr/>
            <p:nvPr/>
          </p:nvSpPr>
          <p:spPr>
            <a:xfrm>
              <a:off x="2928926" y="3107481"/>
              <a:ext cx="1116000" cy="683817"/>
            </a:xfrm>
            <a:prstGeom prst="rect">
              <a:avLst/>
            </a:prstGeom>
            <a:solidFill>
              <a:schemeClr val="bg1"/>
            </a:solidFill>
            <a:ln/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spcFirstLastPara="0" vert="horz" wrap="square" lIns="8890" tIns="8890" rIns="8890" bIns="8890" numCol="1" spcCol="1270" anchor="ctr" anchorCtr="0">
              <a:noAutofit/>
            </a:bodyPr>
            <a:lstStyle/>
            <a:p>
              <a:pPr lvl="0" algn="ctr" defTabSz="622300">
                <a:spcBef>
                  <a:spcPct val="0"/>
                </a:spcBef>
              </a:pPr>
              <a:r>
                <a:rPr lang="it-IT" sz="1200" b="1" dirty="0" smtClean="0">
                  <a:latin typeface="Arial Narrow"/>
                  <a:cs typeface="Arial Narrow"/>
                </a:rPr>
                <a:t>Molto bassa o </a:t>
              </a:r>
              <a:r>
                <a:rPr lang="it-IT" sz="1200" b="1" dirty="0" err="1" smtClean="0">
                  <a:latin typeface="Arial Narrow"/>
                  <a:cs typeface="Arial Narrow"/>
                </a:rPr>
                <a:t>indosabile</a:t>
              </a:r>
              <a:endParaRPr lang="it-IT" sz="1200" b="1" dirty="0" smtClean="0">
                <a:latin typeface="Arial Narrow"/>
                <a:cs typeface="Arial Narrow"/>
              </a:endParaRPr>
            </a:p>
          </p:txBody>
        </p:sp>
        <p:grpSp>
          <p:nvGrpSpPr>
            <p:cNvPr id="31" name="Gruppo 30"/>
            <p:cNvGrpSpPr/>
            <p:nvPr/>
          </p:nvGrpSpPr>
          <p:grpSpPr>
            <a:xfrm>
              <a:off x="285720" y="5237750"/>
              <a:ext cx="4071966" cy="324000"/>
              <a:chOff x="2148139" y="67492"/>
              <a:chExt cx="1606499" cy="803249"/>
            </a:xfrm>
            <a:solidFill>
              <a:schemeClr val="bg1"/>
            </a:solidFill>
            <a:scene3d>
              <a:camera prst="orthographicFront"/>
              <a:lightRig rig="flat" dir="t"/>
            </a:scene3d>
          </p:grpSpPr>
          <p:sp>
            <p:nvSpPr>
              <p:cNvPr id="32" name="Rettangolo 31"/>
              <p:cNvSpPr/>
              <p:nvPr/>
            </p:nvSpPr>
            <p:spPr>
              <a:xfrm>
                <a:off x="2148139" y="67492"/>
                <a:ext cx="1606499" cy="803249"/>
              </a:xfrm>
              <a:prstGeom prst="rect">
                <a:avLst/>
              </a:prstGeom>
              <a:ln/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</p:sp>
          <p:sp>
            <p:nvSpPr>
              <p:cNvPr id="33" name="Rettangolo 32"/>
              <p:cNvSpPr/>
              <p:nvPr/>
            </p:nvSpPr>
            <p:spPr>
              <a:xfrm>
                <a:off x="2148139" y="67492"/>
                <a:ext cx="1606499" cy="803249"/>
              </a:xfrm>
              <a:prstGeom prst="rect">
                <a:avLst/>
              </a:prstGeom>
              <a:ln/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spcFirstLastPara="0" vert="horz" wrap="square" lIns="10160" tIns="10160" rIns="10160" bIns="10160" numCol="1" spcCol="1270" anchor="ctr" anchorCtr="0">
                <a:noAutofit/>
              </a:bodyPr>
              <a:lstStyle/>
              <a:p>
                <a:pPr lvl="0" algn="ctr" defTabSz="711200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</a:pPr>
                <a:r>
                  <a:rPr lang="it-IT" sz="1200" b="1" dirty="0" smtClean="0">
                    <a:latin typeface="Arial Narrow"/>
                    <a:cs typeface="Arial Narrow"/>
                  </a:rPr>
                  <a:t>Terapia con ferro per OS</a:t>
                </a:r>
                <a:endParaRPr lang="it-IT" sz="1200" b="1" kern="1200" dirty="0" smtClean="0">
                  <a:latin typeface="Arial Narrow"/>
                  <a:cs typeface="Arial Narrow"/>
                </a:endParaRPr>
              </a:p>
            </p:txBody>
          </p:sp>
        </p:grpSp>
        <p:grpSp>
          <p:nvGrpSpPr>
            <p:cNvPr id="34" name="Gruppo 33"/>
            <p:cNvGrpSpPr/>
            <p:nvPr/>
          </p:nvGrpSpPr>
          <p:grpSpPr>
            <a:xfrm>
              <a:off x="3905245" y="6379022"/>
              <a:ext cx="2881333" cy="324000"/>
              <a:chOff x="2148139" y="67492"/>
              <a:chExt cx="1606499" cy="803249"/>
            </a:xfrm>
            <a:solidFill>
              <a:schemeClr val="bg1"/>
            </a:solidFill>
            <a:scene3d>
              <a:camera prst="orthographicFront"/>
              <a:lightRig rig="flat" dir="t"/>
            </a:scene3d>
          </p:grpSpPr>
          <p:sp>
            <p:nvSpPr>
              <p:cNvPr id="35" name="Rettangolo 34"/>
              <p:cNvSpPr/>
              <p:nvPr/>
            </p:nvSpPr>
            <p:spPr>
              <a:xfrm>
                <a:off x="2148139" y="67492"/>
                <a:ext cx="1606499" cy="803249"/>
              </a:xfrm>
              <a:prstGeom prst="rect">
                <a:avLst/>
              </a:prstGeom>
              <a:ln/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</p:sp>
          <p:sp>
            <p:nvSpPr>
              <p:cNvPr id="36" name="Rettangolo 35"/>
              <p:cNvSpPr/>
              <p:nvPr/>
            </p:nvSpPr>
            <p:spPr>
              <a:xfrm>
                <a:off x="2148139" y="67492"/>
                <a:ext cx="1606499" cy="803249"/>
              </a:xfrm>
              <a:prstGeom prst="rect">
                <a:avLst/>
              </a:prstGeom>
              <a:ln/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 spcFirstLastPara="0" vert="horz" wrap="square" lIns="10160" tIns="10160" rIns="10160" bIns="10160" numCol="1" spcCol="1270" anchor="ctr" anchorCtr="0">
                <a:noAutofit/>
              </a:bodyPr>
              <a:lstStyle/>
              <a:p>
                <a:pPr lvl="0" algn="ctr" defTabSz="711200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</a:pPr>
                <a:r>
                  <a:rPr lang="it-IT" sz="1200" b="1" kern="1200" dirty="0" smtClean="0">
                    <a:latin typeface="Arial Narrow"/>
                    <a:cs typeface="Arial Narrow"/>
                  </a:rPr>
                  <a:t>Terapia di prima linea con ferro EV (1</a:t>
                </a:r>
                <a:r>
                  <a:rPr lang="it-IT" sz="1200" b="1" dirty="0" smtClean="0">
                    <a:latin typeface="Arial Narrow"/>
                    <a:cs typeface="Arial Narrow"/>
                  </a:rPr>
                  <a:t> </a:t>
                </a:r>
                <a:r>
                  <a:rPr lang="it-IT" sz="1200" b="1" kern="1200" dirty="0" smtClean="0">
                    <a:latin typeface="Arial Narrow"/>
                    <a:cs typeface="Arial Narrow"/>
                  </a:rPr>
                  <a:t>“</a:t>
                </a:r>
                <a:r>
                  <a:rPr lang="it-IT" sz="1200" b="1" kern="1200" dirty="0" err="1" smtClean="0">
                    <a:latin typeface="Arial Narrow"/>
                    <a:cs typeface="Arial Narrow"/>
                  </a:rPr>
                  <a:t>shot</a:t>
                </a:r>
                <a:r>
                  <a:rPr lang="it-IT" sz="1200" b="1" kern="1200" dirty="0" smtClean="0">
                    <a:latin typeface="Arial Narrow"/>
                    <a:cs typeface="Arial Narrow"/>
                  </a:rPr>
                  <a:t>”)</a:t>
                </a:r>
              </a:p>
            </p:txBody>
          </p:sp>
        </p:grpSp>
        <p:sp>
          <p:nvSpPr>
            <p:cNvPr id="37" name="Rettangolo 36"/>
            <p:cNvSpPr/>
            <p:nvPr/>
          </p:nvSpPr>
          <p:spPr>
            <a:xfrm>
              <a:off x="5670578" y="3089622"/>
              <a:ext cx="1116000" cy="701676"/>
            </a:xfrm>
            <a:prstGeom prst="rect">
              <a:avLst/>
            </a:prstGeom>
            <a:solidFill>
              <a:schemeClr val="bg1"/>
            </a:solidFill>
            <a:ln/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spcFirstLastPara="0" vert="horz" wrap="square" lIns="8890" tIns="8890" rIns="8890" bIns="8890" numCol="1" spcCol="1270" anchor="ctr" anchorCtr="0">
              <a:noAutofit/>
            </a:bodyPr>
            <a:lstStyle/>
            <a:p>
              <a:pPr lvl="0" algn="ctr" defTabSz="622300">
                <a:spcBef>
                  <a:spcPct val="0"/>
                </a:spcBef>
              </a:pPr>
              <a:r>
                <a:rPr lang="it-IT" sz="1200" b="1" dirty="0" smtClean="0">
                  <a:latin typeface="Arial Narrow"/>
                  <a:cs typeface="Arial Narrow"/>
                </a:rPr>
                <a:t>Alta</a:t>
              </a:r>
            </a:p>
            <a:p>
              <a:pPr lvl="0" algn="ctr" defTabSz="622300">
                <a:spcBef>
                  <a:spcPct val="0"/>
                </a:spcBef>
              </a:pPr>
              <a:endParaRPr lang="it-IT" sz="1200" b="1" kern="1200" dirty="0">
                <a:latin typeface="Arial Narrow"/>
                <a:cs typeface="Arial Narrow"/>
              </a:endParaRPr>
            </a:p>
          </p:txBody>
        </p:sp>
        <p:cxnSp>
          <p:nvCxnSpPr>
            <p:cNvPr id="38" name="Connettore 2 37"/>
            <p:cNvCxnSpPr/>
            <p:nvPr/>
          </p:nvCxnSpPr>
          <p:spPr>
            <a:xfrm>
              <a:off x="1617517" y="4643446"/>
              <a:ext cx="1" cy="661400"/>
            </a:xfrm>
            <a:prstGeom prst="straightConnector1">
              <a:avLst/>
            </a:prstGeom>
            <a:ln w="28575">
              <a:solidFill>
                <a:srgbClr val="92D05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Connettore 2 38"/>
            <p:cNvCxnSpPr/>
            <p:nvPr/>
          </p:nvCxnSpPr>
          <p:spPr>
            <a:xfrm rot="5400000" flipH="1" flipV="1">
              <a:off x="6215074" y="2732433"/>
              <a:ext cx="571505" cy="1588"/>
            </a:xfrm>
            <a:prstGeom prst="straightConnector1">
              <a:avLst/>
            </a:prstGeom>
            <a:ln w="38100" cmpd="sng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1" name="Rettangolo 40"/>
            <p:cNvSpPr/>
            <p:nvPr/>
          </p:nvSpPr>
          <p:spPr>
            <a:xfrm>
              <a:off x="380971" y="3122862"/>
              <a:ext cx="2262203" cy="1449146"/>
            </a:xfrm>
            <a:prstGeom prst="rect">
              <a:avLst/>
            </a:prstGeom>
            <a:solidFill>
              <a:schemeClr val="bg1"/>
            </a:solidFill>
            <a:scene3d>
              <a:camera prst="orthographicFront"/>
              <a:lightRig rig="flat" dir="t"/>
            </a:scene3d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spcFirstLastPara="0" vert="horz" wrap="square" lIns="8890" tIns="8890" rIns="72000" bIns="8890" numCol="1" spcCol="1270" anchor="ctr" anchorCtr="0">
              <a:noAutofit/>
            </a:bodyPr>
            <a:lstStyle/>
            <a:p>
              <a:pPr marL="85725" lvl="0" algn="just" defTabSz="622300">
                <a:spcBef>
                  <a:spcPct val="0"/>
                </a:spcBef>
              </a:pPr>
              <a:r>
                <a:rPr lang="it-IT" sz="1100" b="1" kern="1200" dirty="0" smtClean="0">
                  <a:latin typeface="Arial Narrow"/>
                  <a:cs typeface="Arial Narrow"/>
                </a:rPr>
                <a:t>Considera:</a:t>
              </a:r>
            </a:p>
            <a:p>
              <a:pPr marL="257175" lvl="0" indent="-171450" algn="just" defTabSz="622300">
                <a:spcBef>
                  <a:spcPct val="0"/>
                </a:spcBef>
                <a:buFont typeface="Wingdings" charset="2"/>
                <a:buChar char="ü"/>
              </a:pPr>
              <a:r>
                <a:rPr lang="it-IT" sz="1100" dirty="0" smtClean="0">
                  <a:latin typeface="Arial Narrow"/>
                  <a:cs typeface="Arial Narrow"/>
                </a:rPr>
                <a:t>Sanguinamenti GI anche occulti (es. </a:t>
              </a:r>
              <a:r>
                <a:rPr lang="it-IT" sz="1100" dirty="0" smtClean="0">
                  <a:latin typeface="Arial Narrow"/>
                  <a:cs typeface="Arial Narrow"/>
                </a:rPr>
                <a:t>neoplasie, IBD) </a:t>
              </a:r>
              <a:r>
                <a:rPr lang="it-IT" sz="1100" dirty="0" smtClean="0">
                  <a:latin typeface="Arial Narrow"/>
                  <a:cs typeface="Arial Narrow"/>
                </a:rPr>
                <a:t>o da altre fonti</a:t>
              </a:r>
            </a:p>
            <a:p>
              <a:pPr marL="257175" lvl="0" indent="-171450" algn="just" defTabSz="622300">
                <a:spcBef>
                  <a:spcPct val="0"/>
                </a:spcBef>
                <a:buFont typeface="Wingdings" charset="2"/>
                <a:buChar char="ü"/>
              </a:pPr>
              <a:r>
                <a:rPr lang="it-IT" sz="1100" dirty="0" smtClean="0">
                  <a:latin typeface="Arial Narrow"/>
                  <a:cs typeface="Arial Narrow"/>
                </a:rPr>
                <a:t>Malassorbimento </a:t>
              </a:r>
              <a:r>
                <a:rPr lang="it-IT" sz="1100" i="1" dirty="0" smtClean="0">
                  <a:latin typeface="Arial Narrow"/>
                  <a:cs typeface="Arial Narrow"/>
                </a:rPr>
                <a:t>(es</a:t>
              </a:r>
              <a:r>
                <a:rPr lang="it-IT" sz="1100" dirty="0" smtClean="0">
                  <a:latin typeface="Arial Narrow"/>
                  <a:cs typeface="Arial Narrow"/>
                </a:rPr>
                <a:t>. </a:t>
              </a:r>
              <a:r>
                <a:rPr lang="it-IT" sz="1100" dirty="0" err="1" smtClean="0">
                  <a:latin typeface="Arial Narrow"/>
                  <a:cs typeface="Arial Narrow"/>
                </a:rPr>
                <a:t>CD</a:t>
              </a:r>
              <a:r>
                <a:rPr lang="it-IT" sz="1100" kern="1200" dirty="0" smtClean="0">
                  <a:latin typeface="Arial Narrow"/>
                  <a:cs typeface="Arial Narrow"/>
                </a:rPr>
                <a:t>, AAG, infezione da </a:t>
              </a:r>
              <a:r>
                <a:rPr lang="it-IT" sz="1100" kern="1200" dirty="0" smtClean="0">
                  <a:latin typeface="Arial Narrow"/>
                  <a:cs typeface="Arial Narrow"/>
                </a:rPr>
                <a:t>HP, IBD)</a:t>
              </a:r>
              <a:endParaRPr lang="it-IT" sz="1100" kern="1200" dirty="0" smtClean="0">
                <a:latin typeface="Arial Narrow"/>
                <a:cs typeface="Arial Narrow"/>
              </a:endParaRPr>
            </a:p>
            <a:p>
              <a:pPr marL="257175" lvl="0" indent="-171450" algn="just" defTabSz="622300">
                <a:spcBef>
                  <a:spcPct val="0"/>
                </a:spcBef>
                <a:buFont typeface="Wingdings" charset="2"/>
                <a:buChar char="ü"/>
              </a:pPr>
              <a:r>
                <a:rPr lang="it-IT" sz="1100" dirty="0" smtClean="0">
                  <a:latin typeface="Arial Narrow"/>
                  <a:cs typeface="Arial Narrow"/>
                </a:rPr>
                <a:t>Insufficiente assunzione di ferro con la dieta (malnutrizione)</a:t>
              </a:r>
            </a:p>
            <a:p>
              <a:pPr marL="257175" lvl="0" indent="-171450" algn="just" defTabSz="622300">
                <a:spcBef>
                  <a:spcPct val="0"/>
                </a:spcBef>
                <a:buFont typeface="Wingdings" charset="2"/>
                <a:buChar char="ü"/>
              </a:pPr>
              <a:r>
                <a:rPr lang="it-IT" sz="1100" dirty="0" smtClean="0">
                  <a:latin typeface="Arial Narrow"/>
                  <a:cs typeface="Arial Narrow"/>
                </a:rPr>
                <a:t> Farmaci (es. terapie antitrombotiche)</a:t>
              </a:r>
            </a:p>
          </p:txBody>
        </p:sp>
        <p:sp>
          <p:nvSpPr>
            <p:cNvPr id="42" name="Rettangolo 41"/>
            <p:cNvSpPr/>
            <p:nvPr/>
          </p:nvSpPr>
          <p:spPr>
            <a:xfrm>
              <a:off x="1214414" y="5666378"/>
              <a:ext cx="2881333" cy="482207"/>
            </a:xfrm>
            <a:prstGeom prst="rect">
              <a:avLst/>
            </a:prstGeom>
            <a:solidFill>
              <a:schemeClr val="bg2"/>
            </a:solidFill>
            <a:ln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spcFirstLastPara="0" vert="horz" wrap="square" lIns="10160" tIns="10160" rIns="10160" bIns="10160" numCol="1" spcCol="1270" anchor="ctr" anchorCtr="0">
              <a:noAutofit/>
            </a:bodyPr>
            <a:lstStyle/>
            <a:p>
              <a:pPr lvl="0" algn="ctr" defTabSz="711200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</a:pPr>
              <a:r>
                <a:rPr lang="it-IT" sz="1200" kern="1200" dirty="0" smtClean="0">
                  <a:latin typeface="Arial Narrow"/>
                  <a:cs typeface="Arial Narrow"/>
                </a:rPr>
                <a:t> Intolleranza, malattie GI causanti malassorbimento o elevato fabbisogno di ferro</a:t>
              </a:r>
            </a:p>
          </p:txBody>
        </p:sp>
        <p:sp>
          <p:nvSpPr>
            <p:cNvPr id="45" name="Freeform 4"/>
            <p:cNvSpPr>
              <a:spLocks noChangeAspect="1"/>
            </p:cNvSpPr>
            <p:nvPr/>
          </p:nvSpPr>
          <p:spPr bwMode="auto">
            <a:xfrm>
              <a:off x="5237766" y="4817651"/>
              <a:ext cx="990811" cy="1063581"/>
            </a:xfrm>
            <a:custGeom>
              <a:avLst/>
              <a:gdLst/>
              <a:ahLst/>
              <a:cxnLst>
                <a:cxn ang="0">
                  <a:pos x="20" y="24"/>
                </a:cxn>
                <a:cxn ang="0">
                  <a:pos x="29" y="103"/>
                </a:cxn>
                <a:cxn ang="0">
                  <a:pos x="43" y="25"/>
                </a:cxn>
                <a:cxn ang="0">
                  <a:pos x="57" y="107"/>
                </a:cxn>
                <a:cxn ang="0">
                  <a:pos x="70" y="25"/>
                </a:cxn>
                <a:cxn ang="0">
                  <a:pos x="84" y="97"/>
                </a:cxn>
                <a:cxn ang="0">
                  <a:pos x="85" y="140"/>
                </a:cxn>
                <a:cxn ang="0">
                  <a:pos x="101" y="101"/>
                </a:cxn>
                <a:cxn ang="0">
                  <a:pos x="109" y="31"/>
                </a:cxn>
                <a:cxn ang="0">
                  <a:pos x="129" y="103"/>
                </a:cxn>
                <a:cxn ang="0">
                  <a:pos x="143" y="25"/>
                </a:cxn>
                <a:cxn ang="0">
                  <a:pos x="159" y="101"/>
                </a:cxn>
                <a:cxn ang="0">
                  <a:pos x="177" y="24"/>
                </a:cxn>
                <a:cxn ang="0">
                  <a:pos x="190" y="103"/>
                </a:cxn>
                <a:cxn ang="0">
                  <a:pos x="198" y="27"/>
                </a:cxn>
                <a:cxn ang="0">
                  <a:pos x="221" y="103"/>
                </a:cxn>
                <a:cxn ang="0">
                  <a:pos x="244" y="20"/>
                </a:cxn>
                <a:cxn ang="0">
                  <a:pos x="257" y="102"/>
                </a:cxn>
                <a:cxn ang="0">
                  <a:pos x="275" y="20"/>
                </a:cxn>
                <a:cxn ang="0">
                  <a:pos x="296" y="102"/>
                </a:cxn>
                <a:cxn ang="0">
                  <a:pos x="307" y="24"/>
                </a:cxn>
                <a:cxn ang="0">
                  <a:pos x="326" y="104"/>
                </a:cxn>
                <a:cxn ang="0">
                  <a:pos x="344" y="21"/>
                </a:cxn>
                <a:cxn ang="0">
                  <a:pos x="364" y="103"/>
                </a:cxn>
                <a:cxn ang="0">
                  <a:pos x="378" y="21"/>
                </a:cxn>
                <a:cxn ang="0">
                  <a:pos x="394" y="101"/>
                </a:cxn>
                <a:cxn ang="0">
                  <a:pos x="408" y="20"/>
                </a:cxn>
                <a:cxn ang="0">
                  <a:pos x="431" y="94"/>
                </a:cxn>
                <a:cxn ang="0">
                  <a:pos x="442" y="16"/>
                </a:cxn>
                <a:cxn ang="0">
                  <a:pos x="462" y="95"/>
                </a:cxn>
                <a:cxn ang="0">
                  <a:pos x="486" y="19"/>
                </a:cxn>
                <a:cxn ang="0">
                  <a:pos x="501" y="91"/>
                </a:cxn>
                <a:cxn ang="0">
                  <a:pos x="515" y="23"/>
                </a:cxn>
                <a:cxn ang="0">
                  <a:pos x="537" y="96"/>
                </a:cxn>
                <a:cxn ang="0">
                  <a:pos x="556" y="19"/>
                </a:cxn>
                <a:cxn ang="0">
                  <a:pos x="573" y="96"/>
                </a:cxn>
                <a:cxn ang="0">
                  <a:pos x="593" y="12"/>
                </a:cxn>
                <a:cxn ang="0">
                  <a:pos x="614" y="95"/>
                </a:cxn>
                <a:cxn ang="0">
                  <a:pos x="638" y="8"/>
                </a:cxn>
                <a:cxn ang="0">
                  <a:pos x="659" y="95"/>
                </a:cxn>
                <a:cxn ang="0">
                  <a:pos x="677" y="11"/>
                </a:cxn>
                <a:cxn ang="0">
                  <a:pos x="682" y="140"/>
                </a:cxn>
                <a:cxn ang="0">
                  <a:pos x="690" y="358"/>
                </a:cxn>
                <a:cxn ang="0">
                  <a:pos x="701" y="619"/>
                </a:cxn>
                <a:cxn ang="0">
                  <a:pos x="404" y="869"/>
                </a:cxn>
                <a:cxn ang="0">
                  <a:pos x="39" y="840"/>
                </a:cxn>
                <a:cxn ang="0">
                  <a:pos x="6" y="352"/>
                </a:cxn>
                <a:cxn ang="0">
                  <a:pos x="5" y="33"/>
                </a:cxn>
              </a:cxnLst>
              <a:rect l="0" t="0" r="r" b="b"/>
              <a:pathLst>
                <a:path w="702" h="897">
                  <a:moveTo>
                    <a:pt x="5" y="33"/>
                  </a:moveTo>
                  <a:cubicBezTo>
                    <a:pt x="5" y="33"/>
                    <a:pt x="10" y="24"/>
                    <a:pt x="20" y="24"/>
                  </a:cubicBezTo>
                  <a:cubicBezTo>
                    <a:pt x="30" y="24"/>
                    <a:pt x="19" y="75"/>
                    <a:pt x="19" y="75"/>
                  </a:cubicBezTo>
                  <a:cubicBezTo>
                    <a:pt x="19" y="75"/>
                    <a:pt x="16" y="98"/>
                    <a:pt x="29" y="103"/>
                  </a:cubicBezTo>
                  <a:cubicBezTo>
                    <a:pt x="41" y="108"/>
                    <a:pt x="39" y="77"/>
                    <a:pt x="37" y="62"/>
                  </a:cubicBezTo>
                  <a:cubicBezTo>
                    <a:pt x="36" y="47"/>
                    <a:pt x="33" y="30"/>
                    <a:pt x="43" y="25"/>
                  </a:cubicBezTo>
                  <a:cubicBezTo>
                    <a:pt x="54" y="20"/>
                    <a:pt x="58" y="32"/>
                    <a:pt x="56" y="50"/>
                  </a:cubicBezTo>
                  <a:cubicBezTo>
                    <a:pt x="55" y="68"/>
                    <a:pt x="48" y="100"/>
                    <a:pt x="57" y="107"/>
                  </a:cubicBezTo>
                  <a:cubicBezTo>
                    <a:pt x="67" y="113"/>
                    <a:pt x="75" y="98"/>
                    <a:pt x="74" y="82"/>
                  </a:cubicBezTo>
                  <a:cubicBezTo>
                    <a:pt x="72" y="65"/>
                    <a:pt x="65" y="38"/>
                    <a:pt x="70" y="25"/>
                  </a:cubicBezTo>
                  <a:cubicBezTo>
                    <a:pt x="74" y="12"/>
                    <a:pt x="90" y="24"/>
                    <a:pt x="86" y="50"/>
                  </a:cubicBezTo>
                  <a:cubicBezTo>
                    <a:pt x="82" y="77"/>
                    <a:pt x="78" y="92"/>
                    <a:pt x="84" y="97"/>
                  </a:cubicBezTo>
                  <a:cubicBezTo>
                    <a:pt x="89" y="102"/>
                    <a:pt x="93" y="107"/>
                    <a:pt x="88" y="112"/>
                  </a:cubicBezTo>
                  <a:cubicBezTo>
                    <a:pt x="84" y="118"/>
                    <a:pt x="68" y="129"/>
                    <a:pt x="85" y="140"/>
                  </a:cubicBezTo>
                  <a:cubicBezTo>
                    <a:pt x="101" y="151"/>
                    <a:pt x="123" y="140"/>
                    <a:pt x="118" y="123"/>
                  </a:cubicBezTo>
                  <a:cubicBezTo>
                    <a:pt x="113" y="107"/>
                    <a:pt x="98" y="109"/>
                    <a:pt x="101" y="101"/>
                  </a:cubicBezTo>
                  <a:cubicBezTo>
                    <a:pt x="105" y="92"/>
                    <a:pt x="114" y="94"/>
                    <a:pt x="113" y="83"/>
                  </a:cubicBezTo>
                  <a:cubicBezTo>
                    <a:pt x="111" y="71"/>
                    <a:pt x="107" y="44"/>
                    <a:pt x="109" y="31"/>
                  </a:cubicBezTo>
                  <a:cubicBezTo>
                    <a:pt x="110" y="17"/>
                    <a:pt x="128" y="12"/>
                    <a:pt x="124" y="32"/>
                  </a:cubicBezTo>
                  <a:cubicBezTo>
                    <a:pt x="120" y="53"/>
                    <a:pt x="115" y="100"/>
                    <a:pt x="129" y="103"/>
                  </a:cubicBezTo>
                  <a:cubicBezTo>
                    <a:pt x="143" y="106"/>
                    <a:pt x="142" y="87"/>
                    <a:pt x="140" y="74"/>
                  </a:cubicBezTo>
                  <a:cubicBezTo>
                    <a:pt x="139" y="60"/>
                    <a:pt x="133" y="31"/>
                    <a:pt x="143" y="25"/>
                  </a:cubicBezTo>
                  <a:cubicBezTo>
                    <a:pt x="152" y="20"/>
                    <a:pt x="159" y="25"/>
                    <a:pt x="155" y="51"/>
                  </a:cubicBezTo>
                  <a:cubicBezTo>
                    <a:pt x="151" y="77"/>
                    <a:pt x="148" y="101"/>
                    <a:pt x="159" y="101"/>
                  </a:cubicBezTo>
                  <a:cubicBezTo>
                    <a:pt x="169" y="101"/>
                    <a:pt x="169" y="83"/>
                    <a:pt x="169" y="71"/>
                  </a:cubicBezTo>
                  <a:cubicBezTo>
                    <a:pt x="170" y="60"/>
                    <a:pt x="166" y="27"/>
                    <a:pt x="177" y="24"/>
                  </a:cubicBezTo>
                  <a:cubicBezTo>
                    <a:pt x="188" y="20"/>
                    <a:pt x="185" y="44"/>
                    <a:pt x="185" y="62"/>
                  </a:cubicBezTo>
                  <a:cubicBezTo>
                    <a:pt x="184" y="79"/>
                    <a:pt x="182" y="99"/>
                    <a:pt x="190" y="103"/>
                  </a:cubicBezTo>
                  <a:cubicBezTo>
                    <a:pt x="198" y="106"/>
                    <a:pt x="203" y="95"/>
                    <a:pt x="201" y="81"/>
                  </a:cubicBezTo>
                  <a:cubicBezTo>
                    <a:pt x="198" y="67"/>
                    <a:pt x="189" y="38"/>
                    <a:pt x="198" y="27"/>
                  </a:cubicBezTo>
                  <a:cubicBezTo>
                    <a:pt x="206" y="16"/>
                    <a:pt x="218" y="22"/>
                    <a:pt x="216" y="53"/>
                  </a:cubicBezTo>
                  <a:cubicBezTo>
                    <a:pt x="214" y="83"/>
                    <a:pt x="211" y="103"/>
                    <a:pt x="221" y="103"/>
                  </a:cubicBezTo>
                  <a:cubicBezTo>
                    <a:pt x="232" y="104"/>
                    <a:pt x="236" y="92"/>
                    <a:pt x="235" y="71"/>
                  </a:cubicBezTo>
                  <a:cubicBezTo>
                    <a:pt x="234" y="50"/>
                    <a:pt x="236" y="25"/>
                    <a:pt x="244" y="20"/>
                  </a:cubicBezTo>
                  <a:cubicBezTo>
                    <a:pt x="253" y="15"/>
                    <a:pt x="254" y="39"/>
                    <a:pt x="253" y="57"/>
                  </a:cubicBezTo>
                  <a:cubicBezTo>
                    <a:pt x="252" y="75"/>
                    <a:pt x="244" y="98"/>
                    <a:pt x="257" y="102"/>
                  </a:cubicBezTo>
                  <a:cubicBezTo>
                    <a:pt x="270" y="106"/>
                    <a:pt x="270" y="87"/>
                    <a:pt x="269" y="74"/>
                  </a:cubicBezTo>
                  <a:cubicBezTo>
                    <a:pt x="268" y="62"/>
                    <a:pt x="259" y="26"/>
                    <a:pt x="275" y="20"/>
                  </a:cubicBezTo>
                  <a:cubicBezTo>
                    <a:pt x="275" y="20"/>
                    <a:pt x="289" y="17"/>
                    <a:pt x="285" y="44"/>
                  </a:cubicBezTo>
                  <a:cubicBezTo>
                    <a:pt x="281" y="71"/>
                    <a:pt x="281" y="102"/>
                    <a:pt x="296" y="102"/>
                  </a:cubicBezTo>
                  <a:cubicBezTo>
                    <a:pt x="310" y="103"/>
                    <a:pt x="306" y="88"/>
                    <a:pt x="305" y="76"/>
                  </a:cubicBezTo>
                  <a:cubicBezTo>
                    <a:pt x="304" y="64"/>
                    <a:pt x="299" y="31"/>
                    <a:pt x="307" y="24"/>
                  </a:cubicBezTo>
                  <a:cubicBezTo>
                    <a:pt x="315" y="18"/>
                    <a:pt x="324" y="27"/>
                    <a:pt x="322" y="55"/>
                  </a:cubicBezTo>
                  <a:cubicBezTo>
                    <a:pt x="319" y="83"/>
                    <a:pt x="316" y="100"/>
                    <a:pt x="326" y="104"/>
                  </a:cubicBezTo>
                  <a:cubicBezTo>
                    <a:pt x="336" y="108"/>
                    <a:pt x="343" y="86"/>
                    <a:pt x="341" y="70"/>
                  </a:cubicBezTo>
                  <a:cubicBezTo>
                    <a:pt x="338" y="55"/>
                    <a:pt x="333" y="26"/>
                    <a:pt x="344" y="21"/>
                  </a:cubicBezTo>
                  <a:cubicBezTo>
                    <a:pt x="355" y="17"/>
                    <a:pt x="362" y="42"/>
                    <a:pt x="359" y="60"/>
                  </a:cubicBezTo>
                  <a:cubicBezTo>
                    <a:pt x="357" y="78"/>
                    <a:pt x="352" y="100"/>
                    <a:pt x="364" y="103"/>
                  </a:cubicBezTo>
                  <a:cubicBezTo>
                    <a:pt x="375" y="106"/>
                    <a:pt x="373" y="74"/>
                    <a:pt x="369" y="55"/>
                  </a:cubicBezTo>
                  <a:cubicBezTo>
                    <a:pt x="365" y="36"/>
                    <a:pt x="367" y="20"/>
                    <a:pt x="378" y="21"/>
                  </a:cubicBezTo>
                  <a:cubicBezTo>
                    <a:pt x="390" y="22"/>
                    <a:pt x="388" y="55"/>
                    <a:pt x="388" y="55"/>
                  </a:cubicBezTo>
                  <a:cubicBezTo>
                    <a:pt x="388" y="55"/>
                    <a:pt x="379" y="98"/>
                    <a:pt x="394" y="101"/>
                  </a:cubicBezTo>
                  <a:cubicBezTo>
                    <a:pt x="409" y="103"/>
                    <a:pt x="405" y="76"/>
                    <a:pt x="404" y="68"/>
                  </a:cubicBezTo>
                  <a:cubicBezTo>
                    <a:pt x="403" y="60"/>
                    <a:pt x="398" y="24"/>
                    <a:pt x="408" y="20"/>
                  </a:cubicBezTo>
                  <a:cubicBezTo>
                    <a:pt x="417" y="16"/>
                    <a:pt x="423" y="29"/>
                    <a:pt x="421" y="56"/>
                  </a:cubicBezTo>
                  <a:cubicBezTo>
                    <a:pt x="419" y="82"/>
                    <a:pt x="419" y="95"/>
                    <a:pt x="431" y="94"/>
                  </a:cubicBezTo>
                  <a:cubicBezTo>
                    <a:pt x="442" y="93"/>
                    <a:pt x="434" y="76"/>
                    <a:pt x="435" y="64"/>
                  </a:cubicBezTo>
                  <a:cubicBezTo>
                    <a:pt x="435" y="53"/>
                    <a:pt x="432" y="21"/>
                    <a:pt x="442" y="16"/>
                  </a:cubicBezTo>
                  <a:cubicBezTo>
                    <a:pt x="452" y="11"/>
                    <a:pt x="456" y="33"/>
                    <a:pt x="453" y="53"/>
                  </a:cubicBezTo>
                  <a:cubicBezTo>
                    <a:pt x="450" y="74"/>
                    <a:pt x="452" y="94"/>
                    <a:pt x="462" y="95"/>
                  </a:cubicBezTo>
                  <a:cubicBezTo>
                    <a:pt x="472" y="96"/>
                    <a:pt x="474" y="70"/>
                    <a:pt x="476" y="59"/>
                  </a:cubicBezTo>
                  <a:cubicBezTo>
                    <a:pt x="478" y="48"/>
                    <a:pt x="475" y="19"/>
                    <a:pt x="486" y="19"/>
                  </a:cubicBezTo>
                  <a:cubicBezTo>
                    <a:pt x="497" y="18"/>
                    <a:pt x="496" y="37"/>
                    <a:pt x="493" y="54"/>
                  </a:cubicBezTo>
                  <a:cubicBezTo>
                    <a:pt x="490" y="72"/>
                    <a:pt x="488" y="89"/>
                    <a:pt x="501" y="91"/>
                  </a:cubicBezTo>
                  <a:cubicBezTo>
                    <a:pt x="513" y="94"/>
                    <a:pt x="512" y="78"/>
                    <a:pt x="513" y="70"/>
                  </a:cubicBezTo>
                  <a:cubicBezTo>
                    <a:pt x="513" y="63"/>
                    <a:pt x="506" y="31"/>
                    <a:pt x="515" y="23"/>
                  </a:cubicBezTo>
                  <a:cubicBezTo>
                    <a:pt x="525" y="15"/>
                    <a:pt x="533" y="23"/>
                    <a:pt x="530" y="42"/>
                  </a:cubicBezTo>
                  <a:cubicBezTo>
                    <a:pt x="527" y="62"/>
                    <a:pt x="524" y="90"/>
                    <a:pt x="537" y="96"/>
                  </a:cubicBezTo>
                  <a:cubicBezTo>
                    <a:pt x="550" y="102"/>
                    <a:pt x="552" y="84"/>
                    <a:pt x="552" y="70"/>
                  </a:cubicBezTo>
                  <a:cubicBezTo>
                    <a:pt x="552" y="57"/>
                    <a:pt x="547" y="24"/>
                    <a:pt x="556" y="19"/>
                  </a:cubicBezTo>
                  <a:cubicBezTo>
                    <a:pt x="565" y="14"/>
                    <a:pt x="571" y="18"/>
                    <a:pt x="569" y="44"/>
                  </a:cubicBezTo>
                  <a:cubicBezTo>
                    <a:pt x="566" y="69"/>
                    <a:pt x="563" y="94"/>
                    <a:pt x="573" y="96"/>
                  </a:cubicBezTo>
                  <a:cubicBezTo>
                    <a:pt x="584" y="97"/>
                    <a:pt x="587" y="79"/>
                    <a:pt x="586" y="65"/>
                  </a:cubicBezTo>
                  <a:cubicBezTo>
                    <a:pt x="584" y="51"/>
                    <a:pt x="583" y="14"/>
                    <a:pt x="593" y="12"/>
                  </a:cubicBezTo>
                  <a:cubicBezTo>
                    <a:pt x="604" y="11"/>
                    <a:pt x="607" y="30"/>
                    <a:pt x="607" y="47"/>
                  </a:cubicBezTo>
                  <a:cubicBezTo>
                    <a:pt x="606" y="64"/>
                    <a:pt x="601" y="93"/>
                    <a:pt x="614" y="95"/>
                  </a:cubicBezTo>
                  <a:cubicBezTo>
                    <a:pt x="627" y="97"/>
                    <a:pt x="632" y="70"/>
                    <a:pt x="630" y="56"/>
                  </a:cubicBezTo>
                  <a:cubicBezTo>
                    <a:pt x="629" y="41"/>
                    <a:pt x="623" y="16"/>
                    <a:pt x="638" y="8"/>
                  </a:cubicBezTo>
                  <a:cubicBezTo>
                    <a:pt x="654" y="0"/>
                    <a:pt x="668" y="13"/>
                    <a:pt x="661" y="35"/>
                  </a:cubicBezTo>
                  <a:cubicBezTo>
                    <a:pt x="653" y="56"/>
                    <a:pt x="645" y="82"/>
                    <a:pt x="659" y="95"/>
                  </a:cubicBezTo>
                  <a:cubicBezTo>
                    <a:pt x="659" y="95"/>
                    <a:pt x="670" y="96"/>
                    <a:pt x="670" y="71"/>
                  </a:cubicBezTo>
                  <a:cubicBezTo>
                    <a:pt x="669" y="46"/>
                    <a:pt x="665" y="10"/>
                    <a:pt x="677" y="11"/>
                  </a:cubicBezTo>
                  <a:cubicBezTo>
                    <a:pt x="689" y="12"/>
                    <a:pt x="689" y="30"/>
                    <a:pt x="689" y="58"/>
                  </a:cubicBezTo>
                  <a:cubicBezTo>
                    <a:pt x="688" y="86"/>
                    <a:pt x="682" y="140"/>
                    <a:pt x="682" y="140"/>
                  </a:cubicBezTo>
                  <a:cubicBezTo>
                    <a:pt x="682" y="140"/>
                    <a:pt x="678" y="215"/>
                    <a:pt x="679" y="241"/>
                  </a:cubicBezTo>
                  <a:cubicBezTo>
                    <a:pt x="679" y="267"/>
                    <a:pt x="682" y="316"/>
                    <a:pt x="690" y="358"/>
                  </a:cubicBezTo>
                  <a:cubicBezTo>
                    <a:pt x="698" y="400"/>
                    <a:pt x="699" y="485"/>
                    <a:pt x="699" y="485"/>
                  </a:cubicBezTo>
                  <a:cubicBezTo>
                    <a:pt x="699" y="485"/>
                    <a:pt x="702" y="577"/>
                    <a:pt x="701" y="619"/>
                  </a:cubicBezTo>
                  <a:cubicBezTo>
                    <a:pt x="701" y="661"/>
                    <a:pt x="694" y="771"/>
                    <a:pt x="656" y="802"/>
                  </a:cubicBezTo>
                  <a:cubicBezTo>
                    <a:pt x="619" y="832"/>
                    <a:pt x="479" y="858"/>
                    <a:pt x="404" y="869"/>
                  </a:cubicBezTo>
                  <a:cubicBezTo>
                    <a:pt x="330" y="881"/>
                    <a:pt x="216" y="897"/>
                    <a:pt x="112" y="881"/>
                  </a:cubicBezTo>
                  <a:cubicBezTo>
                    <a:pt x="112" y="881"/>
                    <a:pt x="62" y="876"/>
                    <a:pt x="39" y="840"/>
                  </a:cubicBezTo>
                  <a:cubicBezTo>
                    <a:pt x="16" y="804"/>
                    <a:pt x="5" y="722"/>
                    <a:pt x="5" y="679"/>
                  </a:cubicBezTo>
                  <a:cubicBezTo>
                    <a:pt x="4" y="636"/>
                    <a:pt x="6" y="352"/>
                    <a:pt x="6" y="352"/>
                  </a:cubicBezTo>
                  <a:cubicBezTo>
                    <a:pt x="4" y="62"/>
                    <a:pt x="4" y="62"/>
                    <a:pt x="4" y="62"/>
                  </a:cubicBezTo>
                  <a:cubicBezTo>
                    <a:pt x="4" y="62"/>
                    <a:pt x="0" y="39"/>
                    <a:pt x="5" y="33"/>
                  </a:cubicBezTo>
                  <a:close/>
                </a:path>
              </a:pathLst>
            </a:custGeom>
            <a:solidFill>
              <a:srgbClr val="FFF5EE"/>
            </a:solidFill>
            <a:ln w="6350" cap="flat">
              <a:solidFill>
                <a:schemeClr val="tx1"/>
              </a:solidFill>
              <a:prstDash val="solid"/>
              <a:miter lim="800000"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47" name="Oval 6"/>
            <p:cNvSpPr>
              <a:spLocks noChangeAspect="1" noChangeArrowheads="1"/>
            </p:cNvSpPr>
            <p:nvPr/>
          </p:nvSpPr>
          <p:spPr bwMode="auto">
            <a:xfrm>
              <a:off x="5337002" y="4778060"/>
              <a:ext cx="100436" cy="241074"/>
            </a:xfrm>
            <a:prstGeom prst="ellipse">
              <a:avLst/>
            </a:prstGeom>
            <a:ln>
              <a:headEnd/>
              <a:tailEnd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/>
            <a:lstStyle/>
            <a:p>
              <a:endParaRPr lang="it-IT"/>
            </a:p>
          </p:txBody>
        </p:sp>
        <p:cxnSp>
          <p:nvCxnSpPr>
            <p:cNvPr id="48" name="Connettore 2 47"/>
            <p:cNvCxnSpPr/>
            <p:nvPr/>
          </p:nvCxnSpPr>
          <p:spPr>
            <a:xfrm>
              <a:off x="5437662" y="4729046"/>
              <a:ext cx="223" cy="397406"/>
            </a:xfrm>
            <a:prstGeom prst="straightConnector1">
              <a:avLst/>
            </a:prstGeom>
            <a:ln w="12700"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49" name="Oval 27"/>
            <p:cNvSpPr>
              <a:spLocks noChangeAspect="1" noChangeArrowheads="1"/>
            </p:cNvSpPr>
            <p:nvPr/>
          </p:nvSpPr>
          <p:spPr bwMode="auto">
            <a:xfrm>
              <a:off x="5408921" y="4665181"/>
              <a:ext cx="54602" cy="46600"/>
            </a:xfrm>
            <a:prstGeom prst="ellipse">
              <a:avLst/>
            </a:prstGeom>
            <a:ln>
              <a:headEnd/>
              <a:tailEnd/>
            </a:ln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/>
            <a:lstStyle/>
            <a:p>
              <a:endParaRPr lang="it-IT"/>
            </a:p>
          </p:txBody>
        </p:sp>
        <p:sp>
          <p:nvSpPr>
            <p:cNvPr id="50" name="Oval 27"/>
            <p:cNvSpPr>
              <a:spLocks noChangeAspect="1" noChangeArrowheads="1"/>
            </p:cNvSpPr>
            <p:nvPr/>
          </p:nvSpPr>
          <p:spPr bwMode="auto">
            <a:xfrm>
              <a:off x="5357089" y="5240408"/>
              <a:ext cx="54602" cy="46600"/>
            </a:xfrm>
            <a:prstGeom prst="ellipse">
              <a:avLst/>
            </a:prstGeom>
            <a:ln>
              <a:headEnd/>
              <a:tailEnd/>
            </a:ln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/>
            <a:lstStyle/>
            <a:p>
              <a:endParaRPr lang="it-IT"/>
            </a:p>
          </p:txBody>
        </p:sp>
        <p:sp>
          <p:nvSpPr>
            <p:cNvPr id="51" name="Oval 27"/>
            <p:cNvSpPr>
              <a:spLocks noChangeAspect="1" noChangeArrowheads="1"/>
            </p:cNvSpPr>
            <p:nvPr/>
          </p:nvSpPr>
          <p:spPr bwMode="auto">
            <a:xfrm>
              <a:off x="5377177" y="5172108"/>
              <a:ext cx="54602" cy="46600"/>
            </a:xfrm>
            <a:prstGeom prst="ellipse">
              <a:avLst/>
            </a:prstGeom>
            <a:ln>
              <a:headEnd/>
              <a:tailEnd/>
            </a:ln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/>
            <a:lstStyle/>
            <a:p>
              <a:endParaRPr lang="it-IT"/>
            </a:p>
          </p:txBody>
        </p:sp>
        <p:sp>
          <p:nvSpPr>
            <p:cNvPr id="52" name="Oval 27"/>
            <p:cNvSpPr>
              <a:spLocks noChangeAspect="1" noChangeArrowheads="1"/>
            </p:cNvSpPr>
            <p:nvPr/>
          </p:nvSpPr>
          <p:spPr bwMode="auto">
            <a:xfrm>
              <a:off x="5437439" y="5206258"/>
              <a:ext cx="54602" cy="46600"/>
            </a:xfrm>
            <a:prstGeom prst="ellipse">
              <a:avLst/>
            </a:prstGeom>
            <a:ln>
              <a:headEnd/>
              <a:tailEnd/>
            </a:ln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/>
            <a:lstStyle/>
            <a:p>
              <a:endParaRPr lang="it-IT"/>
            </a:p>
          </p:txBody>
        </p:sp>
        <p:sp>
          <p:nvSpPr>
            <p:cNvPr id="53" name="Oval 27"/>
            <p:cNvSpPr>
              <a:spLocks noChangeAspect="1" noChangeArrowheads="1"/>
            </p:cNvSpPr>
            <p:nvPr/>
          </p:nvSpPr>
          <p:spPr bwMode="auto">
            <a:xfrm>
              <a:off x="5417351" y="5274558"/>
              <a:ext cx="54602" cy="46600"/>
            </a:xfrm>
            <a:prstGeom prst="ellipse">
              <a:avLst/>
            </a:prstGeom>
            <a:ln>
              <a:headEnd/>
              <a:tailEnd/>
            </a:ln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/>
            <a:lstStyle/>
            <a:p>
              <a:endParaRPr lang="it-IT"/>
            </a:p>
          </p:txBody>
        </p:sp>
        <p:sp>
          <p:nvSpPr>
            <p:cNvPr id="54" name="Oval 27"/>
            <p:cNvSpPr>
              <a:spLocks noChangeAspect="1" noChangeArrowheads="1"/>
            </p:cNvSpPr>
            <p:nvPr/>
          </p:nvSpPr>
          <p:spPr bwMode="auto">
            <a:xfrm>
              <a:off x="5497701" y="5291633"/>
              <a:ext cx="54602" cy="46600"/>
            </a:xfrm>
            <a:prstGeom prst="ellipse">
              <a:avLst/>
            </a:prstGeom>
            <a:ln>
              <a:headEnd/>
              <a:tailEnd/>
            </a:ln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/>
            <a:lstStyle/>
            <a:p>
              <a:endParaRPr lang="it-IT"/>
            </a:p>
          </p:txBody>
        </p:sp>
        <p:sp>
          <p:nvSpPr>
            <p:cNvPr id="55" name="Oval 27"/>
            <p:cNvSpPr>
              <a:spLocks noChangeAspect="1" noChangeArrowheads="1"/>
            </p:cNvSpPr>
            <p:nvPr/>
          </p:nvSpPr>
          <p:spPr bwMode="auto">
            <a:xfrm>
              <a:off x="5437439" y="5342859"/>
              <a:ext cx="54602" cy="46600"/>
            </a:xfrm>
            <a:prstGeom prst="ellipse">
              <a:avLst/>
            </a:prstGeom>
            <a:ln>
              <a:headEnd/>
              <a:tailEnd/>
            </a:ln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/>
            <a:lstStyle/>
            <a:p>
              <a:endParaRPr lang="it-IT"/>
            </a:p>
          </p:txBody>
        </p:sp>
        <p:sp>
          <p:nvSpPr>
            <p:cNvPr id="56" name="Oval 27"/>
            <p:cNvSpPr>
              <a:spLocks noChangeAspect="1" noChangeArrowheads="1"/>
            </p:cNvSpPr>
            <p:nvPr/>
          </p:nvSpPr>
          <p:spPr bwMode="auto">
            <a:xfrm>
              <a:off x="5357089" y="5325784"/>
              <a:ext cx="54602" cy="46600"/>
            </a:xfrm>
            <a:prstGeom prst="ellipse">
              <a:avLst/>
            </a:prstGeom>
            <a:ln>
              <a:headEnd/>
              <a:tailEnd/>
            </a:ln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/>
            <a:lstStyle/>
            <a:p>
              <a:endParaRPr lang="it-IT"/>
            </a:p>
          </p:txBody>
        </p:sp>
        <p:sp>
          <p:nvSpPr>
            <p:cNvPr id="57" name="Oval 27"/>
            <p:cNvSpPr>
              <a:spLocks noChangeAspect="1" noChangeArrowheads="1"/>
            </p:cNvSpPr>
            <p:nvPr/>
          </p:nvSpPr>
          <p:spPr bwMode="auto">
            <a:xfrm>
              <a:off x="5337002" y="5445309"/>
              <a:ext cx="54602" cy="46600"/>
            </a:xfrm>
            <a:prstGeom prst="ellipse">
              <a:avLst/>
            </a:prstGeom>
            <a:ln>
              <a:headEnd/>
              <a:tailEnd/>
            </a:ln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/>
            <a:lstStyle/>
            <a:p>
              <a:endParaRPr lang="it-IT"/>
            </a:p>
          </p:txBody>
        </p:sp>
        <p:sp>
          <p:nvSpPr>
            <p:cNvPr id="58" name="Oval 27"/>
            <p:cNvSpPr>
              <a:spLocks noChangeAspect="1" noChangeArrowheads="1"/>
            </p:cNvSpPr>
            <p:nvPr/>
          </p:nvSpPr>
          <p:spPr bwMode="auto">
            <a:xfrm>
              <a:off x="5417351" y="5462384"/>
              <a:ext cx="54602" cy="46600"/>
            </a:xfrm>
            <a:prstGeom prst="ellipse">
              <a:avLst/>
            </a:prstGeom>
            <a:ln>
              <a:headEnd/>
              <a:tailEnd/>
            </a:ln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/>
            <a:lstStyle/>
            <a:p>
              <a:endParaRPr lang="it-IT"/>
            </a:p>
          </p:txBody>
        </p:sp>
        <p:sp>
          <p:nvSpPr>
            <p:cNvPr id="59" name="Oval 27"/>
            <p:cNvSpPr>
              <a:spLocks noChangeAspect="1" noChangeArrowheads="1"/>
            </p:cNvSpPr>
            <p:nvPr/>
          </p:nvSpPr>
          <p:spPr bwMode="auto">
            <a:xfrm>
              <a:off x="5457526" y="5394084"/>
              <a:ext cx="54602" cy="46600"/>
            </a:xfrm>
            <a:prstGeom prst="ellipse">
              <a:avLst/>
            </a:prstGeom>
            <a:ln>
              <a:headEnd/>
              <a:tailEnd/>
            </a:ln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/>
            <a:lstStyle/>
            <a:p>
              <a:endParaRPr lang="it-IT"/>
            </a:p>
          </p:txBody>
        </p:sp>
        <p:sp>
          <p:nvSpPr>
            <p:cNvPr id="60" name="Oval 27"/>
            <p:cNvSpPr>
              <a:spLocks noChangeAspect="1" noChangeArrowheads="1"/>
            </p:cNvSpPr>
            <p:nvPr/>
          </p:nvSpPr>
          <p:spPr bwMode="auto">
            <a:xfrm>
              <a:off x="5377177" y="5394084"/>
              <a:ext cx="54602" cy="46600"/>
            </a:xfrm>
            <a:prstGeom prst="ellipse">
              <a:avLst/>
            </a:prstGeom>
            <a:ln>
              <a:headEnd/>
              <a:tailEnd/>
            </a:ln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/>
            <a:lstStyle/>
            <a:p>
              <a:endParaRPr lang="it-IT"/>
            </a:p>
          </p:txBody>
        </p:sp>
        <p:sp>
          <p:nvSpPr>
            <p:cNvPr id="61" name="Oval 27"/>
            <p:cNvSpPr>
              <a:spLocks noChangeAspect="1" noChangeArrowheads="1"/>
            </p:cNvSpPr>
            <p:nvPr/>
          </p:nvSpPr>
          <p:spPr bwMode="auto">
            <a:xfrm>
              <a:off x="5397264" y="5581910"/>
              <a:ext cx="54602" cy="46600"/>
            </a:xfrm>
            <a:prstGeom prst="ellipse">
              <a:avLst/>
            </a:prstGeom>
            <a:ln>
              <a:headEnd/>
              <a:tailEnd/>
            </a:ln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/>
            <a:lstStyle/>
            <a:p>
              <a:endParaRPr lang="it-IT"/>
            </a:p>
          </p:txBody>
        </p:sp>
        <p:sp>
          <p:nvSpPr>
            <p:cNvPr id="62" name="Oval 27"/>
            <p:cNvSpPr>
              <a:spLocks noChangeAspect="1" noChangeArrowheads="1"/>
            </p:cNvSpPr>
            <p:nvPr/>
          </p:nvSpPr>
          <p:spPr bwMode="auto">
            <a:xfrm>
              <a:off x="5437439" y="5530685"/>
              <a:ext cx="54602" cy="46600"/>
            </a:xfrm>
            <a:prstGeom prst="ellipse">
              <a:avLst/>
            </a:prstGeom>
            <a:ln>
              <a:headEnd/>
              <a:tailEnd/>
            </a:ln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/>
            <a:lstStyle/>
            <a:p>
              <a:endParaRPr lang="it-IT"/>
            </a:p>
          </p:txBody>
        </p:sp>
        <p:sp>
          <p:nvSpPr>
            <p:cNvPr id="63" name="Oval 27"/>
            <p:cNvSpPr>
              <a:spLocks noChangeAspect="1" noChangeArrowheads="1"/>
            </p:cNvSpPr>
            <p:nvPr/>
          </p:nvSpPr>
          <p:spPr bwMode="auto">
            <a:xfrm>
              <a:off x="5357089" y="5513610"/>
              <a:ext cx="54602" cy="46600"/>
            </a:xfrm>
            <a:prstGeom prst="ellipse">
              <a:avLst/>
            </a:prstGeom>
            <a:ln>
              <a:headEnd/>
              <a:tailEnd/>
            </a:ln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/>
            <a:lstStyle/>
            <a:p>
              <a:endParaRPr lang="it-IT"/>
            </a:p>
          </p:txBody>
        </p:sp>
        <p:sp>
          <p:nvSpPr>
            <p:cNvPr id="64" name="Oval 6"/>
            <p:cNvSpPr>
              <a:spLocks noChangeAspect="1" noChangeArrowheads="1"/>
            </p:cNvSpPr>
            <p:nvPr/>
          </p:nvSpPr>
          <p:spPr bwMode="auto">
            <a:xfrm>
              <a:off x="5377177" y="5769493"/>
              <a:ext cx="60262" cy="169877"/>
            </a:xfrm>
            <a:prstGeom prst="ellipse">
              <a:avLst/>
            </a:prstGeom>
            <a:ln>
              <a:headEnd/>
              <a:tailEnd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/>
            <a:lstStyle/>
            <a:p>
              <a:endParaRPr lang="it-IT"/>
            </a:p>
          </p:txBody>
        </p:sp>
        <p:cxnSp>
          <p:nvCxnSpPr>
            <p:cNvPr id="65" name="Connettore 2 64"/>
            <p:cNvCxnSpPr/>
            <p:nvPr/>
          </p:nvCxnSpPr>
          <p:spPr>
            <a:xfrm>
              <a:off x="5437885" y="5657796"/>
              <a:ext cx="0" cy="542107"/>
            </a:xfrm>
            <a:prstGeom prst="straightConnector1">
              <a:avLst/>
            </a:prstGeom>
            <a:ln w="12700"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66" name="Connettore 1 65"/>
            <p:cNvCxnSpPr/>
            <p:nvPr/>
          </p:nvCxnSpPr>
          <p:spPr>
            <a:xfrm>
              <a:off x="5482809" y="6008971"/>
              <a:ext cx="281087" cy="354"/>
            </a:xfrm>
            <a:prstGeom prst="line">
              <a:avLst/>
            </a:prstGeom>
            <a:ln w="19050">
              <a:solidFill>
                <a:srgbClr val="FF0000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Connettore 1 66"/>
            <p:cNvCxnSpPr/>
            <p:nvPr/>
          </p:nvCxnSpPr>
          <p:spPr>
            <a:xfrm rot="5400000" flipH="1" flipV="1">
              <a:off x="5448305" y="6006734"/>
              <a:ext cx="63676" cy="272"/>
            </a:xfrm>
            <a:prstGeom prst="line">
              <a:avLst/>
            </a:prstGeom>
            <a:ln w="19050">
              <a:solidFill>
                <a:srgbClr val="FF0000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8" name="Oval 27"/>
            <p:cNvSpPr>
              <a:spLocks noChangeAspect="1" noChangeArrowheads="1"/>
            </p:cNvSpPr>
            <p:nvPr/>
          </p:nvSpPr>
          <p:spPr bwMode="auto">
            <a:xfrm>
              <a:off x="5409712" y="6226508"/>
              <a:ext cx="54602" cy="46600"/>
            </a:xfrm>
            <a:prstGeom prst="ellipse">
              <a:avLst/>
            </a:prstGeom>
            <a:solidFill>
              <a:schemeClr val="accent3">
                <a:lumMod val="20000"/>
                <a:lumOff val="80000"/>
              </a:schemeClr>
            </a:solidFill>
            <a:ln w="6350">
              <a:solidFill>
                <a:srgbClr val="00B050"/>
              </a:solidFill>
              <a:prstDash val="lgDash"/>
              <a:miter lim="800000"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69" name="CasellaDiTesto 68"/>
            <p:cNvSpPr txBox="1"/>
            <p:nvPr/>
          </p:nvSpPr>
          <p:spPr>
            <a:xfrm>
              <a:off x="5643570" y="5773183"/>
              <a:ext cx="1168562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it-IT" sz="800" b="1" dirty="0" smtClean="0">
                  <a:latin typeface="Arial Narrow" pitchFamily="34" charset="0"/>
                </a:rPr>
                <a:t>Blocco dell’assorbimento intestinale di ferro mediato da </a:t>
              </a:r>
              <a:r>
                <a:rPr lang="it-IT" sz="800" b="1" dirty="0" err="1" smtClean="0">
                  <a:latin typeface="Arial Narrow" pitchFamily="34" charset="0"/>
                </a:rPr>
                <a:t>epcidina</a:t>
              </a:r>
              <a:endParaRPr lang="it-IT" sz="800" b="1" dirty="0">
                <a:latin typeface="Arial Narrow" pitchFamily="34" charset="0"/>
              </a:endParaRPr>
            </a:p>
          </p:txBody>
        </p:sp>
        <p:sp>
          <p:nvSpPr>
            <p:cNvPr id="70" name="CasellaDiTesto 69"/>
            <p:cNvSpPr txBox="1"/>
            <p:nvPr/>
          </p:nvSpPr>
          <p:spPr>
            <a:xfrm>
              <a:off x="5414436" y="4597509"/>
              <a:ext cx="514886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900" dirty="0" smtClean="0">
                  <a:latin typeface="Arial Narrow" pitchFamily="34" charset="0"/>
                </a:rPr>
                <a:t>Ferro</a:t>
              </a:r>
              <a:endParaRPr lang="it-IT" sz="900" dirty="0">
                <a:latin typeface="Arial Narrow" pitchFamily="34" charset="0"/>
              </a:endParaRPr>
            </a:p>
          </p:txBody>
        </p:sp>
        <p:sp>
          <p:nvSpPr>
            <p:cNvPr id="71" name="CasellaDiTesto 70"/>
            <p:cNvSpPr txBox="1"/>
            <p:nvPr/>
          </p:nvSpPr>
          <p:spPr>
            <a:xfrm>
              <a:off x="5547480" y="4998786"/>
              <a:ext cx="752712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900" b="1" dirty="0" err="1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itchFamily="34" charset="0"/>
                </a:rPr>
                <a:t>Enterocita</a:t>
              </a:r>
              <a:endParaRPr lang="it-IT" sz="9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endParaRPr>
            </a:p>
          </p:txBody>
        </p:sp>
        <p:sp>
          <p:nvSpPr>
            <p:cNvPr id="72" name="CasellaDiTesto 71"/>
            <p:cNvSpPr txBox="1"/>
            <p:nvPr/>
          </p:nvSpPr>
          <p:spPr>
            <a:xfrm>
              <a:off x="4806277" y="5775993"/>
              <a:ext cx="771697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900" dirty="0" err="1" smtClean="0">
                  <a:latin typeface="Arial Narrow" pitchFamily="34" charset="0"/>
                </a:rPr>
                <a:t>Ferroportina</a:t>
              </a:r>
              <a:endParaRPr lang="it-IT" sz="900" dirty="0">
                <a:latin typeface="Arial Narrow" pitchFamily="34" charset="0"/>
              </a:endParaRPr>
            </a:p>
          </p:txBody>
        </p:sp>
        <p:sp>
          <p:nvSpPr>
            <p:cNvPr id="73" name="Oval 5"/>
            <p:cNvSpPr>
              <a:spLocks noChangeAspect="1" noChangeArrowheads="1"/>
            </p:cNvSpPr>
            <p:nvPr/>
          </p:nvSpPr>
          <p:spPr bwMode="auto">
            <a:xfrm rot="17828657">
              <a:off x="5769911" y="5388214"/>
              <a:ext cx="263334" cy="252283"/>
            </a:xfrm>
            <a:prstGeom prst="ellipse">
              <a:avLst/>
            </a:prstGeom>
            <a:gradFill flip="none" rotWithShape="1">
              <a:gsLst>
                <a:gs pos="0">
                  <a:srgbClr val="993300">
                    <a:tint val="66000"/>
                    <a:satMod val="160000"/>
                  </a:srgbClr>
                </a:gs>
                <a:gs pos="50000">
                  <a:srgbClr val="993300">
                    <a:tint val="44500"/>
                    <a:satMod val="160000"/>
                  </a:srgbClr>
                </a:gs>
                <a:gs pos="100000">
                  <a:srgbClr val="993300">
                    <a:tint val="23500"/>
                    <a:satMod val="160000"/>
                  </a:srgbClr>
                </a:gs>
              </a:gsLst>
              <a:lin ang="5400000" scaled="1"/>
              <a:tileRect/>
            </a:gradFill>
            <a:ln>
              <a:solidFill>
                <a:srgbClr val="993300"/>
              </a:solidFill>
              <a:headEnd/>
              <a:tailEnd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endParaRPr lang="it-IT"/>
            </a:p>
          </p:txBody>
        </p:sp>
        <p:sp>
          <p:nvSpPr>
            <p:cNvPr id="74" name="Oval 6"/>
            <p:cNvSpPr>
              <a:spLocks noChangeAspect="1" noChangeArrowheads="1"/>
            </p:cNvSpPr>
            <p:nvPr/>
          </p:nvSpPr>
          <p:spPr bwMode="auto">
            <a:xfrm>
              <a:off x="5442202" y="5769967"/>
              <a:ext cx="60262" cy="169877"/>
            </a:xfrm>
            <a:prstGeom prst="ellipse">
              <a:avLst/>
            </a:prstGeom>
            <a:ln>
              <a:headEnd/>
              <a:tailEnd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/>
            <a:lstStyle/>
            <a:p>
              <a:endParaRPr lang="it-IT"/>
            </a:p>
          </p:txBody>
        </p:sp>
        <p:sp>
          <p:nvSpPr>
            <p:cNvPr id="75" name="Oval 6"/>
            <p:cNvSpPr>
              <a:spLocks noChangeAspect="1" noChangeArrowheads="1"/>
            </p:cNvSpPr>
            <p:nvPr/>
          </p:nvSpPr>
          <p:spPr bwMode="auto">
            <a:xfrm>
              <a:off x="5442202" y="4782685"/>
              <a:ext cx="100436" cy="241074"/>
            </a:xfrm>
            <a:prstGeom prst="ellipse">
              <a:avLst/>
            </a:prstGeom>
            <a:ln>
              <a:headEnd/>
              <a:tailEnd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/>
            <a:lstStyle/>
            <a:p>
              <a:endParaRPr lang="it-IT"/>
            </a:p>
          </p:txBody>
        </p:sp>
      </p:grpSp>
      <p:sp>
        <p:nvSpPr>
          <p:cNvPr id="80" name="CasellaDiTesto 79"/>
          <p:cNvSpPr txBox="1"/>
          <p:nvPr/>
        </p:nvSpPr>
        <p:spPr>
          <a:xfrm>
            <a:off x="7429520" y="4643446"/>
            <a:ext cx="1643074" cy="19543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100" b="1" dirty="0" smtClean="0">
                <a:solidFill>
                  <a:schemeClr val="dk1"/>
                </a:solidFill>
                <a:latin typeface="Arial Narrow"/>
                <a:cs typeface="Arial Narrow"/>
              </a:rPr>
              <a:t>Abbreviazioni</a:t>
            </a:r>
          </a:p>
          <a:p>
            <a:r>
              <a:rPr lang="it-IT" sz="1100" dirty="0" smtClean="0">
                <a:solidFill>
                  <a:schemeClr val="dk1"/>
                </a:solidFill>
                <a:latin typeface="Arial Narrow"/>
                <a:cs typeface="Arial Narrow"/>
              </a:rPr>
              <a:t>ST: saturazione  della transferrina</a:t>
            </a:r>
          </a:p>
          <a:p>
            <a:r>
              <a:rPr lang="it-IT" sz="1100" dirty="0" smtClean="0">
                <a:solidFill>
                  <a:schemeClr val="dk1"/>
                </a:solidFill>
                <a:latin typeface="Arial Narrow"/>
                <a:cs typeface="Arial Narrow"/>
              </a:rPr>
              <a:t>IDA: anemia </a:t>
            </a:r>
            <a:r>
              <a:rPr lang="it-IT" sz="1100" dirty="0" err="1" smtClean="0">
                <a:solidFill>
                  <a:schemeClr val="dk1"/>
                </a:solidFill>
                <a:latin typeface="Arial Narrow"/>
                <a:cs typeface="Arial Narrow"/>
              </a:rPr>
              <a:t>sideropenica</a:t>
            </a:r>
            <a:endParaRPr lang="it-IT" sz="1100" dirty="0" smtClean="0">
              <a:solidFill>
                <a:schemeClr val="dk1"/>
              </a:solidFill>
              <a:latin typeface="Arial Narrow"/>
              <a:cs typeface="Arial Narrow"/>
            </a:endParaRPr>
          </a:p>
          <a:p>
            <a:r>
              <a:rPr lang="it-IT" sz="1100" dirty="0" smtClean="0">
                <a:solidFill>
                  <a:schemeClr val="dk1"/>
                </a:solidFill>
                <a:latin typeface="Arial Narrow"/>
                <a:cs typeface="Arial Narrow"/>
              </a:rPr>
              <a:t>ID: sideropenia</a:t>
            </a:r>
          </a:p>
          <a:p>
            <a:r>
              <a:rPr lang="it-IT" sz="1100" dirty="0" smtClean="0">
                <a:solidFill>
                  <a:schemeClr val="dk1"/>
                </a:solidFill>
                <a:latin typeface="Arial Narrow"/>
                <a:cs typeface="Arial Narrow"/>
              </a:rPr>
              <a:t>GI: </a:t>
            </a:r>
            <a:r>
              <a:rPr lang="it-IT" sz="1100" dirty="0" smtClean="0">
                <a:solidFill>
                  <a:schemeClr val="dk1"/>
                </a:solidFill>
                <a:latin typeface="Arial Narrow"/>
                <a:cs typeface="Arial Narrow"/>
              </a:rPr>
              <a:t>gastrointestinali</a:t>
            </a:r>
          </a:p>
          <a:p>
            <a:r>
              <a:rPr lang="it-IT" sz="1100" dirty="0" smtClean="0">
                <a:solidFill>
                  <a:schemeClr val="dk1"/>
                </a:solidFill>
                <a:latin typeface="Arial Narrow"/>
                <a:cs typeface="Arial Narrow"/>
              </a:rPr>
              <a:t>IBD: malattie </a:t>
            </a:r>
            <a:r>
              <a:rPr lang="it-IT" sz="1100" dirty="0" err="1" smtClean="0">
                <a:solidFill>
                  <a:schemeClr val="dk1"/>
                </a:solidFill>
                <a:latin typeface="Arial Narrow"/>
                <a:cs typeface="Arial Narrow"/>
              </a:rPr>
              <a:t>infiamm</a:t>
            </a:r>
            <a:r>
              <a:rPr lang="it-IT" sz="1100" dirty="0" smtClean="0">
                <a:solidFill>
                  <a:schemeClr val="dk1"/>
                </a:solidFill>
                <a:latin typeface="Arial Narrow"/>
                <a:cs typeface="Arial Narrow"/>
              </a:rPr>
              <a:t>. </a:t>
            </a:r>
            <a:r>
              <a:rPr lang="it-IT" sz="1100" dirty="0" err="1" smtClean="0">
                <a:solidFill>
                  <a:schemeClr val="dk1"/>
                </a:solidFill>
                <a:latin typeface="Arial Narrow"/>
                <a:cs typeface="Arial Narrow"/>
              </a:rPr>
              <a:t>i</a:t>
            </a:r>
            <a:r>
              <a:rPr lang="it-IT" sz="1100" dirty="0" err="1" smtClean="0">
                <a:solidFill>
                  <a:schemeClr val="dk1"/>
                </a:solidFill>
                <a:latin typeface="Arial Narrow"/>
                <a:cs typeface="Arial Narrow"/>
              </a:rPr>
              <a:t>ntest</a:t>
            </a:r>
            <a:r>
              <a:rPr lang="it-IT" sz="1100" dirty="0" smtClean="0">
                <a:solidFill>
                  <a:schemeClr val="dk1"/>
                </a:solidFill>
                <a:latin typeface="Arial Narrow"/>
                <a:cs typeface="Arial Narrow"/>
              </a:rPr>
              <a:t>.</a:t>
            </a:r>
            <a:endParaRPr lang="it-IT" sz="1100" dirty="0" smtClean="0">
              <a:solidFill>
                <a:schemeClr val="dk1"/>
              </a:solidFill>
              <a:latin typeface="Arial Narrow"/>
              <a:cs typeface="Arial Narrow"/>
            </a:endParaRPr>
          </a:p>
          <a:p>
            <a:r>
              <a:rPr lang="it-IT" sz="1100" dirty="0" err="1" smtClean="0">
                <a:solidFill>
                  <a:schemeClr val="dk1"/>
                </a:solidFill>
                <a:latin typeface="Arial Narrow"/>
                <a:cs typeface="Arial Narrow"/>
              </a:rPr>
              <a:t>CD</a:t>
            </a:r>
            <a:r>
              <a:rPr lang="it-IT" sz="1100" dirty="0" smtClean="0">
                <a:solidFill>
                  <a:schemeClr val="dk1"/>
                </a:solidFill>
                <a:latin typeface="Arial Narrow"/>
                <a:cs typeface="Arial Narrow"/>
              </a:rPr>
              <a:t>: morbo celiaco</a:t>
            </a:r>
          </a:p>
          <a:p>
            <a:r>
              <a:rPr lang="it-IT" sz="1100" dirty="0" smtClean="0">
                <a:solidFill>
                  <a:schemeClr val="dk1"/>
                </a:solidFill>
                <a:latin typeface="Arial Narrow"/>
                <a:cs typeface="Arial Narrow"/>
              </a:rPr>
              <a:t>AAG: gastrite atrofica autoimmune</a:t>
            </a:r>
          </a:p>
          <a:p>
            <a:r>
              <a:rPr lang="it-IT" sz="1100" dirty="0" smtClean="0">
                <a:solidFill>
                  <a:schemeClr val="dk1"/>
                </a:solidFill>
                <a:latin typeface="Arial Narrow"/>
                <a:cs typeface="Arial Narrow"/>
              </a:rPr>
              <a:t>HP: </a:t>
            </a:r>
            <a:r>
              <a:rPr lang="it-IT" sz="1100" dirty="0" err="1" smtClean="0">
                <a:solidFill>
                  <a:schemeClr val="dk1"/>
                </a:solidFill>
                <a:latin typeface="Arial Narrow"/>
                <a:cs typeface="Arial Narrow"/>
              </a:rPr>
              <a:t>Helicobacter</a:t>
            </a:r>
            <a:r>
              <a:rPr lang="it-IT" sz="1100" dirty="0" smtClean="0">
                <a:solidFill>
                  <a:schemeClr val="dk1"/>
                </a:solidFill>
                <a:latin typeface="Arial Narrow"/>
                <a:cs typeface="Arial Narrow"/>
              </a:rPr>
              <a:t> </a:t>
            </a:r>
            <a:r>
              <a:rPr lang="it-IT" sz="1100" dirty="0" err="1" smtClean="0">
                <a:solidFill>
                  <a:schemeClr val="dk1"/>
                </a:solidFill>
                <a:latin typeface="Arial Narrow"/>
                <a:cs typeface="Arial Narrow"/>
              </a:rPr>
              <a:t>Pilory</a:t>
            </a:r>
            <a:endParaRPr lang="it-IT" sz="1100" dirty="0" smtClean="0">
              <a:solidFill>
                <a:schemeClr val="dk1"/>
              </a:solidFill>
              <a:latin typeface="Arial Narrow"/>
              <a:cs typeface="Arial Narrow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883909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</TotalTime>
  <Words>241</Words>
  <Application>Microsoft Office PowerPoint</Application>
  <PresentationFormat>Presentazione su schermo (4:3)</PresentationFormat>
  <Paragraphs>43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2" baseType="lpstr">
      <vt:lpstr>Tema di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Natascia Campostrini</dc:creator>
  <cp:lastModifiedBy>MF</cp:lastModifiedBy>
  <cp:revision>7</cp:revision>
  <dcterms:created xsi:type="dcterms:W3CDTF">2014-02-28T13:18:54Z</dcterms:created>
  <dcterms:modified xsi:type="dcterms:W3CDTF">2015-02-03T16:05:59Z</dcterms:modified>
</cp:coreProperties>
</file>